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4"/>
  </p:notesMasterIdLst>
  <p:sldIdLst>
    <p:sldId id="256" r:id="rId2"/>
    <p:sldId id="257" r:id="rId3"/>
    <p:sldId id="259" r:id="rId4"/>
    <p:sldId id="262" r:id="rId5"/>
    <p:sldId id="261" r:id="rId6"/>
    <p:sldId id="263" r:id="rId7"/>
    <p:sldId id="279" r:id="rId8"/>
    <p:sldId id="264" r:id="rId9"/>
    <p:sldId id="265" r:id="rId10"/>
    <p:sldId id="278" r:id="rId11"/>
    <p:sldId id="266" r:id="rId12"/>
    <p:sldId id="267" r:id="rId13"/>
    <p:sldId id="268" r:id="rId14"/>
    <p:sldId id="269" r:id="rId15"/>
    <p:sldId id="270" r:id="rId16"/>
    <p:sldId id="271" r:id="rId17"/>
    <p:sldId id="272" r:id="rId18"/>
    <p:sldId id="273" r:id="rId19"/>
    <p:sldId id="274" r:id="rId20"/>
    <p:sldId id="275" r:id="rId21"/>
    <p:sldId id="277" r:id="rId22"/>
    <p:sldId id="280"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65157-55D8-4994-A9AC-013B51D6A3E3}" v="180" dt="2023-04-09T19:08:35.6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57A363-2FC1-47AF-BCF3-90606C7ABE07}" type="datetimeFigureOut">
              <a:rPr lang="nl-NL" smtClean="0"/>
              <a:t>9-4-2023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3E257-73B6-45AB-94C5-909C099AD5C4}" type="slidenum">
              <a:rPr lang="nl-NL" smtClean="0"/>
              <a:t>‹nr.›</a:t>
            </a:fld>
            <a:endParaRPr lang="nl-NL"/>
          </a:p>
        </p:txBody>
      </p:sp>
    </p:spTree>
    <p:extLst>
      <p:ext uri="{BB962C8B-B14F-4D97-AF65-F5344CB8AC3E}">
        <p14:creationId xmlns:p14="http://schemas.microsoft.com/office/powerpoint/2010/main" val="56901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FD25776F-97C3-458D-8B65-0D6C2DC5EA28}" type="datetime1">
              <a:rPr lang="en-US" smtClean="0"/>
              <a:t>4/9/2023</a:t>
            </a:fld>
            <a:endParaRPr lang="en-US"/>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95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A36D3A75-7ADA-4889-B1BD-D56F9355E41F}" type="datetime1">
              <a:rPr lang="en-US" smtClean="0"/>
              <a:t>4/9/2023</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98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9416419B-23DB-4690-B8A0-5A93A14943C1}" type="datetime1">
              <a:rPr lang="en-US" smtClean="0"/>
              <a:t>4/9/2023</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440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24EA4BDF-2F81-4C87-B894-CB82B0C049B7}" type="datetime1">
              <a:rPr lang="en-US" smtClean="0"/>
              <a:t>4/9/2023</a:t>
            </a:fld>
            <a:endParaRPr lang="en-US"/>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453FEFF3-CC5E-46B5-B543-531461B56F42}" type="datetime1">
              <a:rPr lang="en-US" smtClean="0"/>
              <a:t>4/9/2023</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53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F5F0CEF9-0451-4C9A-ADB5-379749A21CBA}" type="datetime1">
              <a:rPr lang="en-US" smtClean="0"/>
              <a:t>4/9/2023</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941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792AB731-2AE6-4A08-8C05-8B13F8439C98}" type="datetime1">
              <a:rPr lang="en-US" smtClean="0"/>
              <a:t>4/9/2023</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72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6976CE30-1C84-4C2E-843A-102B7FDBE741}" type="datetime1">
              <a:rPr lang="en-US" smtClean="0"/>
              <a:t>4/9/2023</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82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9659F908-6C76-44B8-8902-0ACE64F9D51B}" type="datetime1">
              <a:rPr lang="en-US" smtClean="0"/>
              <a:t>4/9/2023</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03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72E75707-7A6E-4D6E-BD6D-5EAEA8231555}" type="datetime1">
              <a:rPr lang="en-US" smtClean="0"/>
              <a:t>4/9/2023</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32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634519A-DF69-48F0-B5B0-DD91FDCD3CC6}" type="datetime1">
              <a:rPr lang="en-US" smtClean="0"/>
              <a:t>4/9/2023</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‹nr.›</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98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015F6478-171A-4F01-8A3D-2B9DCCD11951}" type="datetime1">
              <a:rPr lang="en-US" smtClean="0"/>
              <a:t>4/9/2023</a:t>
            </a:fld>
            <a:endParaRPr lang="en-US"/>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‹nr.›</a:t>
            </a:fld>
            <a:endParaRPr lang="en-US"/>
          </a:p>
        </p:txBody>
      </p:sp>
    </p:spTree>
    <p:extLst>
      <p:ext uri="{BB962C8B-B14F-4D97-AF65-F5344CB8AC3E}">
        <p14:creationId xmlns:p14="http://schemas.microsoft.com/office/powerpoint/2010/main" val="26942967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29" r:id="rId6"/>
    <p:sldLayoutId id="2147483725" r:id="rId7"/>
    <p:sldLayoutId id="2147483726" r:id="rId8"/>
    <p:sldLayoutId id="2147483727" r:id="rId9"/>
    <p:sldLayoutId id="2147483728" r:id="rId10"/>
    <p:sldLayoutId id="2147483730"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llesoverdedood.nl/" TargetMode="External"/><Relationship Id="rId2" Type="http://schemas.openxmlformats.org/officeDocument/2006/relationships/hyperlink" Target="http://www.doodgewoonindeklas.nl/" TargetMode="Externa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44">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Arc 46">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2">
                <a:lumMod val="7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E68139D-1F45-458C-2FCE-26059A140C04}"/>
              </a:ext>
            </a:extLst>
          </p:cNvPr>
          <p:cNvSpPr>
            <a:spLocks noGrp="1"/>
          </p:cNvSpPr>
          <p:nvPr>
            <p:ph type="ctrTitle"/>
          </p:nvPr>
        </p:nvSpPr>
        <p:spPr>
          <a:xfrm>
            <a:off x="734058" y="1898729"/>
            <a:ext cx="4467792" cy="3060541"/>
          </a:xfrm>
        </p:spPr>
        <p:txBody>
          <a:bodyPr>
            <a:normAutofit/>
          </a:bodyPr>
          <a:lstStyle/>
          <a:p>
            <a:r>
              <a:rPr lang="nl-NL" dirty="0">
                <a:solidFill>
                  <a:srgbClr val="FFFFFF"/>
                </a:solidFill>
                <a:latin typeface="Arial" panose="020B0604020202020204" pitchFamily="34" charset="0"/>
                <a:cs typeface="Arial" panose="020B0604020202020204" pitchFamily="34" charset="0"/>
              </a:rPr>
              <a:t>Als iemand dood gaat……..</a:t>
            </a:r>
          </a:p>
        </p:txBody>
      </p:sp>
      <p:sp>
        <p:nvSpPr>
          <p:cNvPr id="3" name="Ondertitel 2">
            <a:extLst>
              <a:ext uri="{FF2B5EF4-FFF2-40B4-BE49-F238E27FC236}">
                <a16:creationId xmlns:a16="http://schemas.microsoft.com/office/drawing/2014/main" id="{1F0F4A9A-38BD-35E4-4A47-339DC68D79A2}"/>
              </a:ext>
            </a:extLst>
          </p:cNvPr>
          <p:cNvSpPr>
            <a:spLocks noGrp="1"/>
          </p:cNvSpPr>
          <p:nvPr>
            <p:ph type="subTitle" idx="1"/>
          </p:nvPr>
        </p:nvSpPr>
        <p:spPr>
          <a:xfrm>
            <a:off x="891583" y="5662478"/>
            <a:ext cx="4337836" cy="1012118"/>
          </a:xfrm>
        </p:spPr>
        <p:txBody>
          <a:bodyPr>
            <a:normAutofit/>
          </a:bodyPr>
          <a:lstStyle/>
          <a:p>
            <a:r>
              <a:rPr lang="nl-NL" sz="1000" dirty="0">
                <a:solidFill>
                  <a:srgbClr val="FFFFFF"/>
                </a:solidFill>
                <a:latin typeface="Arial" panose="020B0604020202020204" pitchFamily="34" charset="0"/>
                <a:cs typeface="Arial" panose="020B0604020202020204" pitchFamily="34" charset="0"/>
              </a:rPr>
              <a:t>Wanneer het nodig is, ter voorbereiding op, of voor een leuke en interessante spreekbeurt in de klas. </a:t>
            </a:r>
          </a:p>
        </p:txBody>
      </p:sp>
      <p:sp>
        <p:nvSpPr>
          <p:cNvPr id="49" name="Oval 48">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3">
            <a:extLst>
              <a:ext uri="{FF2B5EF4-FFF2-40B4-BE49-F238E27FC236}">
                <a16:creationId xmlns:a16="http://schemas.microsoft.com/office/drawing/2014/main" id="{13612A06-8272-99DD-8DB2-CFC197FF1847}"/>
              </a:ext>
            </a:extLst>
          </p:cNvPr>
          <p:cNvPicPr>
            <a:picLocks noChangeAspect="1"/>
          </p:cNvPicPr>
          <p:nvPr/>
        </p:nvPicPr>
        <p:blipFill rotWithShape="1">
          <a:blip r:embed="rId2"/>
          <a:srcRect l="19209" r="24414" b="1"/>
          <a:stretch/>
        </p:blipFill>
        <p:spPr>
          <a:xfrm>
            <a:off x="6152854" y="1374798"/>
            <a:ext cx="4249942"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4" name="Tijdelijke aanduiding voor voettekst 3">
            <a:extLst>
              <a:ext uri="{FF2B5EF4-FFF2-40B4-BE49-F238E27FC236}">
                <a16:creationId xmlns:a16="http://schemas.microsoft.com/office/drawing/2014/main" id="{A25F8C1E-FECC-DFDB-7B37-A4E269D3EDFD}"/>
              </a:ext>
            </a:extLst>
          </p:cNvPr>
          <p:cNvSpPr>
            <a:spLocks noGrp="1"/>
          </p:cNvSpPr>
          <p:nvPr>
            <p:ph type="ftr" sz="quarter" idx="11"/>
          </p:nvPr>
        </p:nvSpPr>
        <p:spPr>
          <a:xfrm>
            <a:off x="5053109" y="4152653"/>
            <a:ext cx="6476999" cy="365125"/>
          </a:xfrm>
        </p:spPr>
        <p:txBody>
          <a:bodyPr/>
          <a:lstStyle/>
          <a:p>
            <a:r>
              <a:rPr lang="en-US" sz="2800" dirty="0">
                <a:solidFill>
                  <a:schemeClr val="tx1"/>
                </a:solidFill>
                <a:latin typeface="Arial" panose="020B0604020202020204" pitchFamily="34" charset="0"/>
                <a:cs typeface="Arial" panose="020B0604020202020204" pitchFamily="34" charset="0"/>
              </a:rPr>
              <a:t>www.jongeneel-uitvaartdiensten.nl</a:t>
            </a:r>
          </a:p>
        </p:txBody>
      </p:sp>
      <p:pic>
        <p:nvPicPr>
          <p:cNvPr id="6" name="Afbeelding 5" descr="Afbeelding met tekst, nachtelijke hemel&#10;&#10;Automatisch gegenereerde beschrijving">
            <a:extLst>
              <a:ext uri="{FF2B5EF4-FFF2-40B4-BE49-F238E27FC236}">
                <a16:creationId xmlns:a16="http://schemas.microsoft.com/office/drawing/2014/main" id="{214BB994-7FA9-E770-3485-B4E757A53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9281" y="2139591"/>
            <a:ext cx="1423719" cy="1874193"/>
          </a:xfrm>
          <a:prstGeom prst="rect">
            <a:avLst/>
          </a:prstGeom>
        </p:spPr>
      </p:pic>
    </p:spTree>
    <p:extLst>
      <p:ext uri="{BB962C8B-B14F-4D97-AF65-F5344CB8AC3E}">
        <p14:creationId xmlns:p14="http://schemas.microsoft.com/office/powerpoint/2010/main" val="234200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35" name="Freeform: Shape 8234">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37" name="Arc 8236">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8239" name="Rectangle 8238">
            <a:extLst>
              <a:ext uri="{FF2B5EF4-FFF2-40B4-BE49-F238E27FC236}">
                <a16:creationId xmlns:a16="http://schemas.microsoft.com/office/drawing/2014/main" id="{57E36F3B-5EA3-4859-A8E1-7DB2CD0BF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41" name="Freeform: Shape 8240">
            <a:extLst>
              <a:ext uri="{FF2B5EF4-FFF2-40B4-BE49-F238E27FC236}">
                <a16:creationId xmlns:a16="http://schemas.microsoft.com/office/drawing/2014/main" id="{E2635EE6-D269-46B5-8431-4D0F084D4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
            <a:ext cx="6252552" cy="6858003"/>
          </a:xfrm>
          <a:custGeom>
            <a:avLst/>
            <a:gdLst>
              <a:gd name="connsiteX0" fmla="*/ 2609706 w 6252552"/>
              <a:gd name="connsiteY0" fmla="*/ 0 h 6858003"/>
              <a:gd name="connsiteX1" fmla="*/ 6252552 w 6252552"/>
              <a:gd name="connsiteY1" fmla="*/ 0 h 6858003"/>
              <a:gd name="connsiteX2" fmla="*/ 6252552 w 6252552"/>
              <a:gd name="connsiteY2" fmla="*/ 6858002 h 6858003"/>
              <a:gd name="connsiteX3" fmla="*/ 6228060 w 6252552"/>
              <a:gd name="connsiteY3" fmla="*/ 6858002 h 6858003"/>
              <a:gd name="connsiteX4" fmla="*/ 6228060 w 6252552"/>
              <a:gd name="connsiteY4" fmla="*/ 6858003 h 6858003"/>
              <a:gd name="connsiteX5" fmla="*/ 0 w 6252552"/>
              <a:gd name="connsiteY5" fmla="*/ 6858003 h 6858003"/>
              <a:gd name="connsiteX6" fmla="*/ 0 w 6252552"/>
              <a:gd name="connsiteY6" fmla="*/ 1 h 6858003"/>
              <a:gd name="connsiteX7" fmla="*/ 2609701 w 6252552"/>
              <a:gd name="connsiteY7" fmla="*/ 1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2552" h="6858003">
                <a:moveTo>
                  <a:pt x="2609706" y="0"/>
                </a:moveTo>
                <a:lnTo>
                  <a:pt x="6252552" y="0"/>
                </a:lnTo>
                <a:lnTo>
                  <a:pt x="6252552" y="6858002"/>
                </a:lnTo>
                <a:lnTo>
                  <a:pt x="6228060" y="6858002"/>
                </a:lnTo>
                <a:lnTo>
                  <a:pt x="6228060" y="6858003"/>
                </a:lnTo>
                <a:lnTo>
                  <a:pt x="0" y="6858003"/>
                </a:lnTo>
                <a:lnTo>
                  <a:pt x="0" y="1"/>
                </a:lnTo>
                <a:lnTo>
                  <a:pt x="2609701"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43" name="Arc 8242">
            <a:extLst>
              <a:ext uri="{FF2B5EF4-FFF2-40B4-BE49-F238E27FC236}">
                <a16:creationId xmlns:a16="http://schemas.microsoft.com/office/drawing/2014/main" id="{18E928D9-3091-4385-B979-265D55AD02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03011">
            <a:off x="2974408" y="700861"/>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245" name="Oval 8244">
            <a:extLst>
              <a:ext uri="{FF2B5EF4-FFF2-40B4-BE49-F238E27FC236}">
                <a16:creationId xmlns:a16="http://schemas.microsoft.com/office/drawing/2014/main" id="{7D602432-D774-4CF5-94E8-7D52D0105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1186" y="5486807"/>
            <a:ext cx="491961" cy="491961"/>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202" name="Picture 10" descr="Afbeeldingsresultaten voor plaatje rouwmotor">
            <a:extLst>
              <a:ext uri="{FF2B5EF4-FFF2-40B4-BE49-F238E27FC236}">
                <a16:creationId xmlns:a16="http://schemas.microsoft.com/office/drawing/2014/main" id="{F5E88CF8-490D-B13D-425C-2AEF7D06C5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618" r="1" b="18461"/>
          <a:stretch/>
        </p:blipFill>
        <p:spPr bwMode="auto">
          <a:xfrm>
            <a:off x="6932131" y="3407684"/>
            <a:ext cx="4794817" cy="3187173"/>
          </a:xfrm>
          <a:custGeom>
            <a:avLst/>
            <a:gdLst/>
            <a:ahLst/>
            <a:cxnLst/>
            <a:rect l="l" t="t" r="r" b="b"/>
            <a:pathLst>
              <a:path w="5096871" h="3187173">
                <a:moveTo>
                  <a:pt x="76652" y="0"/>
                </a:moveTo>
                <a:lnTo>
                  <a:pt x="5020219" y="0"/>
                </a:lnTo>
                <a:cubicBezTo>
                  <a:pt x="5062553" y="0"/>
                  <a:pt x="5096871" y="34318"/>
                  <a:pt x="5096871" y="76652"/>
                </a:cubicBezTo>
                <a:lnTo>
                  <a:pt x="5096871" y="3110521"/>
                </a:lnTo>
                <a:cubicBezTo>
                  <a:pt x="5096871" y="3152855"/>
                  <a:pt x="5062553" y="3187173"/>
                  <a:pt x="5020219" y="3187173"/>
                </a:cubicBezTo>
                <a:lnTo>
                  <a:pt x="76652" y="3187173"/>
                </a:lnTo>
                <a:cubicBezTo>
                  <a:pt x="34318" y="3187173"/>
                  <a:pt x="0" y="3152855"/>
                  <a:pt x="0" y="3110521"/>
                </a:cubicBezTo>
                <a:lnTo>
                  <a:pt x="0" y="76652"/>
                </a:lnTo>
                <a:cubicBezTo>
                  <a:pt x="0" y="34318"/>
                  <a:pt x="34318" y="0"/>
                  <a:pt x="76652" y="0"/>
                </a:cubicBezTo>
                <a:close/>
              </a:path>
            </a:pathLst>
          </a:custGeom>
          <a:noFill/>
          <a:extLst>
            <a:ext uri="{909E8E84-426E-40DD-AFC4-6F175D3DCCD1}">
              <a14:hiddenFill xmlns:a14="http://schemas.microsoft.com/office/drawing/2010/main">
                <a:solidFill>
                  <a:srgbClr val="FFFFFF"/>
                </a:solidFill>
              </a14:hiddenFill>
            </a:ext>
          </a:extLst>
        </p:spPr>
      </p:pic>
      <p:pic>
        <p:nvPicPr>
          <p:cNvPr id="8204" name="Picture 12" descr="Afbeeldingsresultaten voor plaatje rouwvervoer">
            <a:extLst>
              <a:ext uri="{FF2B5EF4-FFF2-40B4-BE49-F238E27FC236}">
                <a16:creationId xmlns:a16="http://schemas.microsoft.com/office/drawing/2014/main" id="{793C0702-B5D2-30D1-1500-7060BC52A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186" y="277569"/>
            <a:ext cx="3818489" cy="2030654"/>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Afbeeldingsresultaten voor rouwbus">
            <a:extLst>
              <a:ext uri="{FF2B5EF4-FFF2-40B4-BE49-F238E27FC236}">
                <a16:creationId xmlns:a16="http://schemas.microsoft.com/office/drawing/2014/main" id="{4EE8ED76-5F80-7682-EF9B-DFF6932F11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2132" y="236605"/>
            <a:ext cx="4704160" cy="2856463"/>
          </a:xfrm>
          <a:prstGeom prst="rect">
            <a:avLst/>
          </a:prstGeom>
          <a:noFill/>
          <a:extLst>
            <a:ext uri="{909E8E84-426E-40DD-AFC4-6F175D3DCCD1}">
              <a14:hiddenFill xmlns:a14="http://schemas.microsoft.com/office/drawing/2010/main">
                <a:solidFill>
                  <a:srgbClr val="FFFFFF"/>
                </a:solidFill>
              </a14:hiddenFill>
            </a:ext>
          </a:extLst>
        </p:spPr>
      </p:pic>
      <p:pic>
        <p:nvPicPr>
          <p:cNvPr id="8210" name="Picture 18" descr="Afbeeldingsresultaten voor rouwfiets">
            <a:extLst>
              <a:ext uri="{FF2B5EF4-FFF2-40B4-BE49-F238E27FC236}">
                <a16:creationId xmlns:a16="http://schemas.microsoft.com/office/drawing/2014/main" id="{3C444B6B-BF46-845C-09E8-72D50E8C76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186" y="2452856"/>
            <a:ext cx="3818489" cy="2030654"/>
          </a:xfrm>
          <a:prstGeom prst="rect">
            <a:avLst/>
          </a:prstGeom>
          <a:noFill/>
          <a:extLst>
            <a:ext uri="{909E8E84-426E-40DD-AFC4-6F175D3DCCD1}">
              <a14:hiddenFill xmlns:a14="http://schemas.microsoft.com/office/drawing/2010/main">
                <a:solidFill>
                  <a:srgbClr val="FFFFFF"/>
                </a:solidFill>
              </a14:hiddenFill>
            </a:ext>
          </a:extLst>
        </p:spPr>
      </p:pic>
      <p:pic>
        <p:nvPicPr>
          <p:cNvPr id="8212" name="Picture 20" descr="Afbeeldingsresultaten voor uitvaart vrachtwagen">
            <a:extLst>
              <a:ext uri="{FF2B5EF4-FFF2-40B4-BE49-F238E27FC236}">
                <a16:creationId xmlns:a16="http://schemas.microsoft.com/office/drawing/2014/main" id="{14D0B37E-980D-D0EB-4264-07984E39509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1186" y="4649597"/>
            <a:ext cx="3818489" cy="1836742"/>
          </a:xfrm>
          <a:prstGeom prst="rect">
            <a:avLst/>
          </a:prstGeom>
          <a:noFill/>
          <a:extLst>
            <a:ext uri="{909E8E84-426E-40DD-AFC4-6F175D3DCCD1}">
              <a14:hiddenFill xmlns:a14="http://schemas.microsoft.com/office/drawing/2010/main">
                <a:solidFill>
                  <a:srgbClr val="FFFFFF"/>
                </a:solidFill>
              </a14:hiddenFill>
            </a:ext>
          </a:extLst>
        </p:spPr>
      </p:pic>
      <p:sp>
        <p:nvSpPr>
          <p:cNvPr id="2" name="Tijdelijke aanduiding voor voettekst 1">
            <a:extLst>
              <a:ext uri="{FF2B5EF4-FFF2-40B4-BE49-F238E27FC236}">
                <a16:creationId xmlns:a16="http://schemas.microsoft.com/office/drawing/2014/main" id="{FB25C824-6855-E671-E206-887F172A8977}"/>
              </a:ext>
            </a:extLst>
          </p:cNvPr>
          <p:cNvSpPr>
            <a:spLocks noGrp="1"/>
          </p:cNvSpPr>
          <p:nvPr>
            <p:ph type="ftr" sz="quarter" idx="11"/>
          </p:nvPr>
        </p:nvSpPr>
        <p:spPr>
          <a:xfrm>
            <a:off x="1267408" y="6537126"/>
            <a:ext cx="4114800" cy="365125"/>
          </a:xfrm>
        </p:spPr>
        <p:txBody>
          <a:bodyPr/>
          <a:lstStyle/>
          <a:p>
            <a:r>
              <a:rPr lang="en-US">
                <a:solidFill>
                  <a:schemeClr val="tx1"/>
                </a:solidFill>
              </a:rPr>
              <a:t>www.jongeneel-uitvaartdiensten.nl</a:t>
            </a:r>
          </a:p>
        </p:txBody>
      </p:sp>
    </p:spTree>
    <p:extLst>
      <p:ext uri="{BB962C8B-B14F-4D97-AF65-F5344CB8AC3E}">
        <p14:creationId xmlns:p14="http://schemas.microsoft.com/office/powerpoint/2010/main" val="526857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98" name="Rectangle 9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Tijdelijke aanduiding voor inhoud 16" descr="Afbeelding met familie&#10;&#10;Automatisch gegenereerde beschrijving">
            <a:extLst>
              <a:ext uri="{FF2B5EF4-FFF2-40B4-BE49-F238E27FC236}">
                <a16:creationId xmlns:a16="http://schemas.microsoft.com/office/drawing/2014/main" id="{D3B7FCCA-C036-4C2E-6546-40E3A55A867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859"/>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00"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DC7B0AF-F438-1C08-5E02-704CE3EB4888}"/>
              </a:ext>
            </a:extLst>
          </p:cNvPr>
          <p:cNvSpPr>
            <a:spLocks noGrp="1"/>
          </p:cNvSpPr>
          <p:nvPr>
            <p:ph type="title"/>
          </p:nvPr>
        </p:nvSpPr>
        <p:spPr>
          <a:xfrm>
            <a:off x="5827048" y="407987"/>
            <a:ext cx="5721484" cy="1325563"/>
          </a:xfrm>
        </p:spPr>
        <p:txBody>
          <a:bodyPr vert="horz" lIns="91440" tIns="45720" rIns="91440" bIns="45720" rtlCol="0" anchor="ctr">
            <a:normAutofit/>
          </a:bodyPr>
          <a:lstStyle/>
          <a:p>
            <a:r>
              <a:rPr lang="en-US" kern="1200" dirty="0" err="1">
                <a:solidFill>
                  <a:schemeClr val="tx1"/>
                </a:solidFill>
                <a:latin typeface="Arial" panose="020B0604020202020204" pitchFamily="34" charset="0"/>
                <a:cs typeface="Arial" panose="020B0604020202020204" pitchFamily="34" charset="0"/>
              </a:rPr>
              <a:t>Afscheid</a:t>
            </a:r>
            <a:endParaRPr lang="en-US" kern="1200" dirty="0">
              <a:solidFill>
                <a:schemeClr val="tx1"/>
              </a:solidFill>
              <a:latin typeface="Arial" panose="020B0604020202020204" pitchFamily="34" charset="0"/>
              <a:cs typeface="Arial" panose="020B0604020202020204" pitchFamily="34" charset="0"/>
            </a:endParaRPr>
          </a:p>
        </p:txBody>
      </p:sp>
      <p:sp>
        <p:nvSpPr>
          <p:cNvPr id="4" name="Tijdelijke aanduiding voor tekst 3">
            <a:extLst>
              <a:ext uri="{FF2B5EF4-FFF2-40B4-BE49-F238E27FC236}">
                <a16:creationId xmlns:a16="http://schemas.microsoft.com/office/drawing/2014/main" id="{4AD36730-055C-703A-ABAA-02DA7692B8C2}"/>
              </a:ext>
            </a:extLst>
          </p:cNvPr>
          <p:cNvSpPr>
            <a:spLocks noGrp="1"/>
          </p:cNvSpPr>
          <p:nvPr>
            <p:ph type="body" sz="half" idx="2"/>
          </p:nvPr>
        </p:nvSpPr>
        <p:spPr>
          <a:xfrm>
            <a:off x="5827048" y="1868486"/>
            <a:ext cx="5721484" cy="4487863"/>
          </a:xfrm>
        </p:spPr>
        <p:txBody>
          <a:bodyPr vert="horz" lIns="91440" tIns="45720" rIns="91440" bIns="45720" rtlCol="0">
            <a:normAutofit/>
          </a:bodyPr>
          <a:lstStyle/>
          <a:p>
            <a:pPr>
              <a:spcAft>
                <a:spcPts val="800"/>
              </a:spcAft>
            </a:pPr>
            <a:r>
              <a:rPr lang="en-US" sz="1400" dirty="0" err="1">
                <a:effectLst/>
                <a:latin typeface="Arial" panose="020B0604020202020204" pitchFamily="34" charset="0"/>
                <a:cs typeface="Arial" panose="020B0604020202020204" pitchFamily="34" charset="0"/>
              </a:rPr>
              <a:t>Waar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wordt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uitvaart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gehouden</a:t>
            </a:r>
            <a:r>
              <a:rPr lang="en-US" sz="1400" dirty="0">
                <a:effectLst/>
                <a:latin typeface="Arial" panose="020B0604020202020204" pitchFamily="34" charset="0"/>
                <a:cs typeface="Arial" panose="020B0604020202020204" pitchFamily="34" charset="0"/>
              </a:rPr>
              <a:t>? </a:t>
            </a:r>
          </a:p>
          <a:p>
            <a:pPr>
              <a:spcAft>
                <a:spcPts val="800"/>
              </a:spcAft>
            </a:pPr>
            <a:r>
              <a:rPr lang="en-US" sz="1400" dirty="0">
                <a:effectLst/>
                <a:latin typeface="Arial" panose="020B0604020202020204" pitchFamily="34" charset="0"/>
                <a:cs typeface="Arial" panose="020B0604020202020204" pitchFamily="34" charset="0"/>
              </a:rPr>
              <a:t>De </a:t>
            </a:r>
            <a:r>
              <a:rPr lang="en-US" sz="1400" dirty="0" err="1">
                <a:effectLst/>
                <a:latin typeface="Arial" panose="020B0604020202020204" pitchFamily="34" charset="0"/>
                <a:cs typeface="Arial" panose="020B0604020202020204" pitchFamily="34" charset="0"/>
              </a:rPr>
              <a:t>meest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bekende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plekken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waar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uitvaart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wordt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gehouden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zijn</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kerk</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en</a:t>
            </a:r>
            <a:r>
              <a:rPr lang="en-US" sz="1400" dirty="0">
                <a:effectLst/>
                <a:latin typeface="Arial" panose="020B0604020202020204" pitchFamily="34" charset="0"/>
                <a:cs typeface="Arial" panose="020B0604020202020204" pitchFamily="34" charset="0"/>
              </a:rPr>
              <a:t> het crematorium. </a:t>
            </a:r>
            <a:r>
              <a:rPr lang="en-US" sz="1400" dirty="0" err="1">
                <a:effectLst/>
                <a:latin typeface="Arial" panose="020B0604020202020204" pitchFamily="34" charset="0"/>
                <a:cs typeface="Arial" panose="020B0604020202020204" pitchFamily="34" charset="0"/>
              </a:rPr>
              <a:t>Bij</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crematorium zit je in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grote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zaal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waar</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afscheidsdienst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wordt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gehouden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Ook</a:t>
            </a:r>
            <a:r>
              <a:rPr lang="en-US" sz="1400" dirty="0">
                <a:effectLst/>
                <a:latin typeface="Arial" panose="020B0604020202020204" pitchFamily="34" charset="0"/>
                <a:cs typeface="Arial" panose="020B0604020202020204" pitchFamily="34" charset="0"/>
              </a:rPr>
              <a:t> is in </a:t>
            </a:r>
            <a:r>
              <a:rPr lang="en-US" sz="1400" dirty="0" err="1">
                <a:effectLst/>
                <a:latin typeface="Arial" panose="020B0604020202020204" pitchFamily="34" charset="0"/>
                <a:cs typeface="Arial" panose="020B0604020202020204" pitchFamily="34" charset="0"/>
              </a:rPr>
              <a:t>dat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gebouw</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vaak</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plek</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waar</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overledene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wordt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gecremeerd</a:t>
            </a:r>
            <a:r>
              <a:rPr lang="en-US" sz="1400" dirty="0">
                <a:effectLst/>
                <a:latin typeface="Arial" panose="020B0604020202020204" pitchFamily="34" charset="0"/>
                <a:cs typeface="Arial" panose="020B0604020202020204" pitchFamily="34" charset="0"/>
              </a:rPr>
              <a:t>. Dat is in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andere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ruimte</a:t>
            </a:r>
            <a:r>
              <a:rPr lang="en-US" sz="1400" dirty="0">
                <a:effectLst/>
                <a:latin typeface="Arial" panose="020B0604020202020204" pitchFamily="34" charset="0"/>
                <a:cs typeface="Arial" panose="020B0604020202020204" pitchFamily="34" charset="0"/>
              </a:rPr>
              <a:t> die je </a:t>
            </a:r>
            <a:r>
              <a:rPr lang="en-US" sz="1400" dirty="0" err="1">
                <a:effectLst/>
                <a:latin typeface="Arial" panose="020B0604020202020204" pitchFamily="34" charset="0"/>
                <a:cs typeface="Arial" panose="020B0604020202020204" pitchFamily="34" charset="0"/>
              </a:rPr>
              <a:t>niet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zien</a:t>
            </a:r>
            <a:r>
              <a:rPr lang="en-US" sz="1400" dirty="0">
                <a:effectLst/>
                <a:latin typeface="Arial" panose="020B0604020202020204" pitchFamily="34" charset="0"/>
                <a:cs typeface="Arial" panose="020B0604020202020204" pitchFamily="34" charset="0"/>
              </a:rPr>
              <a:t>. Je </a:t>
            </a:r>
            <a:r>
              <a:rPr lang="en-US" sz="1400" dirty="0" err="1">
                <a:effectLst/>
                <a:latin typeface="Arial" panose="020B0604020202020204" pitchFamily="34" charset="0"/>
                <a:cs typeface="Arial" panose="020B0604020202020204" pitchFamily="34" charset="0"/>
              </a:rPr>
              <a:t>kan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ook</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afscheidsdienst</a:t>
            </a:r>
            <a:r>
              <a:rPr lang="en-US" sz="1400" dirty="0">
                <a:effectLst/>
                <a:latin typeface="Arial" panose="020B0604020202020204" pitchFamily="34" charset="0"/>
                <a:cs typeface="Arial" panose="020B0604020202020204" pitchFamily="34" charset="0"/>
              </a:rPr>
              <a:t> op </a:t>
            </a:r>
            <a:r>
              <a:rPr lang="en-US" sz="1400" dirty="0" err="1">
                <a:effectLst/>
                <a:latin typeface="Arial" panose="020B0604020202020204" pitchFamily="34" charset="0"/>
                <a:cs typeface="Arial" panose="020B0604020202020204" pitchFamily="34" charset="0"/>
              </a:rPr>
              <a:t>andere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plekken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gegeven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bijvoorbeeld</a:t>
            </a:r>
            <a:r>
              <a:rPr lang="en-US" sz="1400" dirty="0">
                <a:effectLst/>
                <a:latin typeface="Arial" panose="020B0604020202020204" pitchFamily="34" charset="0"/>
                <a:cs typeface="Arial" panose="020B0604020202020204" pitchFamily="34" charset="0"/>
              </a:rPr>
              <a:t> in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mooi</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groot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gebouw</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theater, café of </a:t>
            </a:r>
            <a:r>
              <a:rPr lang="en-US" sz="1400" dirty="0" err="1">
                <a:effectLst/>
                <a:latin typeface="Arial" panose="020B0604020202020204" pitchFamily="34" charset="0"/>
                <a:cs typeface="Arial" panose="020B0604020202020204" pitchFamily="34" charset="0"/>
              </a:rPr>
              <a:t>bijvoorbeeld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boerderij</a:t>
            </a:r>
            <a:r>
              <a:rPr lang="en-US" sz="1400" dirty="0">
                <a:effectLst/>
                <a:latin typeface="Arial" panose="020B0604020202020204" pitchFamily="34" charset="0"/>
                <a:cs typeface="Arial" panose="020B0604020202020204" pitchFamily="34" charset="0"/>
              </a:rPr>
              <a:t>.</a:t>
            </a:r>
          </a:p>
        </p:txBody>
      </p:sp>
      <p:sp>
        <p:nvSpPr>
          <p:cNvPr id="3" name="Tijdelijke aanduiding voor voettekst 2">
            <a:extLst>
              <a:ext uri="{FF2B5EF4-FFF2-40B4-BE49-F238E27FC236}">
                <a16:creationId xmlns:a16="http://schemas.microsoft.com/office/drawing/2014/main" id="{3A938140-6EFE-8986-B739-949DF99E4E3E}"/>
              </a:ext>
            </a:extLst>
          </p:cNvPr>
          <p:cNvSpPr>
            <a:spLocks noGrp="1"/>
          </p:cNvSpPr>
          <p:nvPr>
            <p:ph type="ftr" sz="quarter" idx="11"/>
          </p:nvPr>
        </p:nvSpPr>
        <p:spPr>
          <a:xfrm>
            <a:off x="5827047" y="6356350"/>
            <a:ext cx="3944913" cy="365125"/>
          </a:xfrm>
        </p:spPr>
        <p:txBody>
          <a:bodyPr vert="horz" lIns="91440" tIns="45720" rIns="91440" bIns="45720" rtlCol="0" anchor="ctr">
            <a:normAutofit/>
          </a:bodyPr>
          <a:lstStyle/>
          <a:p>
            <a:pPr algn="l">
              <a:spcAft>
                <a:spcPts val="600"/>
              </a:spcAft>
              <a:defRPr/>
            </a:pPr>
            <a:r>
              <a:rPr lang="en-US" kern="1200" cap="none" spc="0" baseline="0">
                <a:solidFill>
                  <a:prstClr val="black">
                    <a:tint val="75000"/>
                  </a:prstClr>
                </a:solidFill>
                <a:latin typeface="Calibri" panose="020F0502020204030204"/>
                <a:ea typeface="+mn-ea"/>
                <a:cs typeface="+mn-cs"/>
              </a:rPr>
              <a:t>www.jongeneel-uitvaartdiensten.nl</a:t>
            </a:r>
          </a:p>
        </p:txBody>
      </p:sp>
    </p:spTree>
    <p:extLst>
      <p:ext uri="{BB962C8B-B14F-4D97-AF65-F5344CB8AC3E}">
        <p14:creationId xmlns:p14="http://schemas.microsoft.com/office/powerpoint/2010/main" val="484039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92" name="Rectangle 6191">
            <a:extLst>
              <a:ext uri="{FF2B5EF4-FFF2-40B4-BE49-F238E27FC236}">
                <a16:creationId xmlns:a16="http://schemas.microsoft.com/office/drawing/2014/main" id="{4E73EB10-AEDA-42B9-9D11-54E59B48D4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94" name="Arc 6193">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F5C61A8-A1C9-9580-C940-2884E576AE2C}"/>
              </a:ext>
            </a:extLst>
          </p:cNvPr>
          <p:cNvSpPr>
            <a:spLocks noGrp="1"/>
          </p:cNvSpPr>
          <p:nvPr>
            <p:ph type="title"/>
          </p:nvPr>
        </p:nvSpPr>
        <p:spPr>
          <a:xfrm>
            <a:off x="250587" y="432484"/>
            <a:ext cx="10515600" cy="1325563"/>
          </a:xfrm>
        </p:spPr>
        <p:txBody>
          <a:bodyPr>
            <a:normAutofit/>
          </a:bodyPr>
          <a:lstStyle/>
          <a:p>
            <a:r>
              <a:rPr lang="nl-NL" sz="3200" dirty="0">
                <a:latin typeface="Arial" panose="020B0604020202020204" pitchFamily="34" charset="0"/>
                <a:cs typeface="Arial" panose="020B0604020202020204" pitchFamily="34" charset="0"/>
              </a:rPr>
              <a:t>Afscheid</a:t>
            </a:r>
          </a:p>
        </p:txBody>
      </p:sp>
      <p:sp>
        <p:nvSpPr>
          <p:cNvPr id="3" name="Tijdelijke aanduiding voor inhoud 2">
            <a:extLst>
              <a:ext uri="{FF2B5EF4-FFF2-40B4-BE49-F238E27FC236}">
                <a16:creationId xmlns:a16="http://schemas.microsoft.com/office/drawing/2014/main" id="{7E63E465-D613-A23B-3950-7FA9181C42C6}"/>
              </a:ext>
            </a:extLst>
          </p:cNvPr>
          <p:cNvSpPr>
            <a:spLocks noGrp="1"/>
          </p:cNvSpPr>
          <p:nvPr>
            <p:ph idx="1"/>
          </p:nvPr>
        </p:nvSpPr>
        <p:spPr>
          <a:xfrm>
            <a:off x="250587" y="1390650"/>
            <a:ext cx="6759813" cy="4786313"/>
          </a:xfrm>
        </p:spPr>
        <p:txBody>
          <a:bodyPr>
            <a:normAutofit lnSpcReduction="10000"/>
          </a:bodyPr>
          <a:lstStyle/>
          <a:p>
            <a:pPr marL="0" indent="0">
              <a:buNone/>
            </a:pPr>
            <a:r>
              <a:rPr lang="nl-NL" sz="1400" dirty="0">
                <a:effectLst/>
                <a:latin typeface="Arial" panose="020B0604020202020204" pitchFamily="34" charset="0"/>
                <a:ea typeface="Calibri" panose="020F0502020204030204" pitchFamily="34" charset="0"/>
                <a:cs typeface="Arial" panose="020B0604020202020204" pitchFamily="34" charset="0"/>
              </a:rPr>
              <a:t>Net heb je gelezen wat een uitvaartverzorger allemaal samen met de familie regelt. Als alles besproken en geregeld is, is het tijd voor de afscheidsdienst. Deze wordt altijd gehouden binnen zes </a:t>
            </a:r>
            <a:r>
              <a:rPr lang="nl-NL" sz="1400" u="sng" dirty="0">
                <a:effectLst/>
                <a:latin typeface="Arial" panose="020B0604020202020204" pitchFamily="34" charset="0"/>
                <a:ea typeface="Calibri" panose="020F0502020204030204" pitchFamily="34" charset="0"/>
                <a:cs typeface="Arial" panose="020B0604020202020204" pitchFamily="34" charset="0"/>
              </a:rPr>
              <a:t>werk</a:t>
            </a:r>
            <a:r>
              <a:rPr lang="nl-NL" sz="1400" dirty="0">
                <a:effectLst/>
                <a:latin typeface="Arial" panose="020B0604020202020204" pitchFamily="34" charset="0"/>
                <a:ea typeface="Calibri" panose="020F0502020204030204" pitchFamily="34" charset="0"/>
                <a:cs typeface="Arial" panose="020B0604020202020204" pitchFamily="34" charset="0"/>
              </a:rPr>
              <a:t>dagen nadat iemand is overleden. Dat moet van de wet. Vaak begint een dienst ’s ochtends of ’s middags en duurt een half tot anderhalf uur. De bloemen liggen op de kist en de kist met de overledene wordt met de rouwauto naar de plaats van de afscheidsdienst gebracht. Dit heet staatsievervoer. Vaak zitten de mensen al in de zaal en komt de familie achter de kist aan binnen gelopen. Ook is er dan meestal muziek. De kist wordt gereden op een karretje; het karretje heet een baartje. Soms wordt een kist gedragen door dragers. Dit zijn mensen van de begrafenisonderneming of van de familie. Als iedereen zit en de muziek is afgelopen wordt er vaak door mensen iets gezegd. Iemand heeft dan iets opgeschreven en gaat voor de mensen staan om het voor te lezen. Dit hoeft niet per se, maar het geeft vaak wel het gevoel aan mensen dat ze nog iets tegen de overledene kunnen zeggen. Dit kan een gedicht zijn, of alle mooie herinneringen die ze aan diegene hebben, of juist hoe erg ze diegene missen. Als iemand graag nog iets wil zeggen, maar dit moeilijk vindt wordt het ook wel eens door iemand anders voorgelezen. Tijdens een afscheidsdienst wordt er meestal afgewisseld tussen iemand die iets gaat zeggen, muziek en foto’s. Wanneer de dienst voorbij is loopt iedereen die in de zaal zit langs de kist en daarna naar buiten, de familie blijft als laatste over. Omdat er vaak veel mensen zijn tijdens de dienst is het niet mogelijk dat ze allemaal naar de familie komen om ze sterkte te wensen. Een moeilijk woord hiervoor is condoleren. Als je zegt ‘gecondoleerd’ zeg je eigenlijk ‘wat erg voor je of sterkte met je verdriet. Ook wordt er vaak een boek neergelegd waar iedereen iets in kan schrijven. Dit heet een condoleanceboek. De familie kan dan later nog eens teruglezen wie er bij de afscheidsdienst waren. Wat er daarna gebeurt hangt af van of het een begrafenis is of een crematie. </a:t>
            </a:r>
          </a:p>
          <a:p>
            <a:endParaRPr lang="nl-NL" sz="1100" dirty="0"/>
          </a:p>
        </p:txBody>
      </p:sp>
      <p:pic>
        <p:nvPicPr>
          <p:cNvPr id="6148" name="Picture 4" descr="Afbeeldingsresultaten voor kleurplatenuitvaart">
            <a:extLst>
              <a:ext uri="{FF2B5EF4-FFF2-40B4-BE49-F238E27FC236}">
                <a16:creationId xmlns:a16="http://schemas.microsoft.com/office/drawing/2014/main" id="{3BED8F9F-75BE-4207-D499-FFF77C91FC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665" b="7751"/>
          <a:stretch/>
        </p:blipFill>
        <p:spPr bwMode="auto">
          <a:xfrm>
            <a:off x="7156200" y="993554"/>
            <a:ext cx="4785213" cy="4870892"/>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4" name="Tijdelijke aanduiding voor voettekst 3">
            <a:extLst>
              <a:ext uri="{FF2B5EF4-FFF2-40B4-BE49-F238E27FC236}">
                <a16:creationId xmlns:a16="http://schemas.microsoft.com/office/drawing/2014/main" id="{6DA4E2B3-B1E6-49A9-7F14-EAF2460969F4}"/>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prstClr val="black">
                    <a:tint val="75000"/>
                  </a:prstClr>
                </a:solidFill>
              </a:rPr>
              <a:t>www.jongeneel-uitvaartdiensten.nl</a:t>
            </a:r>
          </a:p>
        </p:txBody>
      </p:sp>
    </p:spTree>
    <p:extLst>
      <p:ext uri="{BB962C8B-B14F-4D97-AF65-F5344CB8AC3E}">
        <p14:creationId xmlns:p14="http://schemas.microsoft.com/office/powerpoint/2010/main" val="519960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3D95F94-459F-03BA-5EF3-07528780095C}"/>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kern="1200" dirty="0">
                <a:solidFill>
                  <a:srgbClr val="FFFFFF"/>
                </a:solidFill>
                <a:effectLst/>
                <a:latin typeface="+mj-lt"/>
                <a:ea typeface="+mj-ea"/>
                <a:cs typeface="+mj-cs"/>
              </a:rPr>
              <a:t>Wat is het </a:t>
            </a:r>
            <a:r>
              <a:rPr lang="en-US" kern="1200" dirty="0" err="1">
                <a:solidFill>
                  <a:srgbClr val="FFFFFF"/>
                </a:solidFill>
                <a:effectLst/>
                <a:latin typeface="+mj-lt"/>
                <a:ea typeface="+mj-ea"/>
                <a:cs typeface="+mj-cs"/>
              </a:rPr>
              <a:t>verschil</a:t>
            </a:r>
            <a:r>
              <a:rPr lang="en-US" kern="1200" dirty="0">
                <a:solidFill>
                  <a:srgbClr val="FFFFFF"/>
                </a:solidFill>
                <a:effectLst/>
                <a:latin typeface="+mj-lt"/>
                <a:ea typeface="+mj-ea"/>
                <a:cs typeface="+mj-cs"/>
              </a:rPr>
              <a:t> </a:t>
            </a:r>
            <a:r>
              <a:rPr lang="en-US" kern="1200" dirty="0" err="1">
                <a:solidFill>
                  <a:srgbClr val="FFFFFF"/>
                </a:solidFill>
                <a:effectLst/>
                <a:latin typeface="+mj-lt"/>
                <a:ea typeface="+mj-ea"/>
                <a:cs typeface="+mj-cs"/>
              </a:rPr>
              <a:t>tussen</a:t>
            </a:r>
            <a:r>
              <a:rPr lang="en-US" kern="1200" dirty="0">
                <a:solidFill>
                  <a:srgbClr val="FFFFFF"/>
                </a:solidFill>
                <a:effectLst/>
                <a:latin typeface="+mj-lt"/>
                <a:ea typeface="+mj-ea"/>
                <a:cs typeface="+mj-cs"/>
              </a:rPr>
              <a:t> </a:t>
            </a:r>
            <a:r>
              <a:rPr lang="en-US" kern="1200" dirty="0" err="1">
                <a:solidFill>
                  <a:srgbClr val="FFFFFF"/>
                </a:solidFill>
                <a:effectLst/>
                <a:latin typeface="+mj-lt"/>
                <a:ea typeface="+mj-ea"/>
                <a:cs typeface="+mj-cs"/>
              </a:rPr>
              <a:t>een</a:t>
            </a:r>
            <a:r>
              <a:rPr lang="en-US" kern="1200" dirty="0">
                <a:solidFill>
                  <a:srgbClr val="FFFFFF"/>
                </a:solidFill>
                <a:effectLst/>
                <a:latin typeface="+mj-lt"/>
                <a:ea typeface="+mj-ea"/>
                <a:cs typeface="+mj-cs"/>
              </a:rPr>
              <a:t> </a:t>
            </a:r>
            <a:r>
              <a:rPr lang="en-US" kern="1200" dirty="0" err="1">
                <a:solidFill>
                  <a:srgbClr val="FFFFFF"/>
                </a:solidFill>
                <a:effectLst/>
                <a:latin typeface="+mj-lt"/>
                <a:ea typeface="+mj-ea"/>
                <a:cs typeface="+mj-cs"/>
              </a:rPr>
              <a:t>begrafenis</a:t>
            </a:r>
            <a:r>
              <a:rPr lang="en-US" kern="1200" dirty="0">
                <a:solidFill>
                  <a:srgbClr val="FFFFFF"/>
                </a:solidFill>
                <a:effectLst/>
                <a:latin typeface="+mj-lt"/>
                <a:ea typeface="+mj-ea"/>
                <a:cs typeface="+mj-cs"/>
              </a:rPr>
              <a:t> </a:t>
            </a:r>
            <a:r>
              <a:rPr lang="en-US" kern="1200" dirty="0" err="1">
                <a:solidFill>
                  <a:srgbClr val="FFFFFF"/>
                </a:solidFill>
                <a:effectLst/>
                <a:latin typeface="+mj-lt"/>
                <a:ea typeface="+mj-ea"/>
                <a:cs typeface="+mj-cs"/>
              </a:rPr>
              <a:t>en</a:t>
            </a:r>
            <a:r>
              <a:rPr lang="en-US" kern="1200" dirty="0">
                <a:solidFill>
                  <a:srgbClr val="FFFFFF"/>
                </a:solidFill>
                <a:effectLst/>
                <a:latin typeface="+mj-lt"/>
                <a:ea typeface="+mj-ea"/>
                <a:cs typeface="+mj-cs"/>
              </a:rPr>
              <a:t> </a:t>
            </a:r>
            <a:r>
              <a:rPr lang="en-US" kern="1200" dirty="0" err="1">
                <a:solidFill>
                  <a:srgbClr val="FFFFFF"/>
                </a:solidFill>
                <a:effectLst/>
                <a:latin typeface="+mj-lt"/>
                <a:ea typeface="+mj-ea"/>
                <a:cs typeface="+mj-cs"/>
              </a:rPr>
              <a:t>een</a:t>
            </a:r>
            <a:r>
              <a:rPr lang="en-US" kern="1200" dirty="0">
                <a:solidFill>
                  <a:srgbClr val="FFFFFF"/>
                </a:solidFill>
                <a:effectLst/>
                <a:latin typeface="+mj-lt"/>
                <a:ea typeface="+mj-ea"/>
                <a:cs typeface="+mj-cs"/>
              </a:rPr>
              <a:t> </a:t>
            </a:r>
            <a:r>
              <a:rPr lang="en-US" kern="1200" dirty="0" err="1">
                <a:solidFill>
                  <a:srgbClr val="FFFFFF"/>
                </a:solidFill>
                <a:effectLst/>
                <a:latin typeface="+mj-lt"/>
                <a:ea typeface="+mj-ea"/>
                <a:cs typeface="+mj-cs"/>
              </a:rPr>
              <a:t>crematie</a:t>
            </a:r>
            <a:r>
              <a:rPr lang="en-US" kern="1200" dirty="0">
                <a:solidFill>
                  <a:srgbClr val="FFFFFF"/>
                </a:solidFill>
                <a:effectLst/>
                <a:latin typeface="+mj-lt"/>
                <a:ea typeface="+mj-ea"/>
                <a:cs typeface="+mj-cs"/>
              </a:rPr>
              <a:t>? </a:t>
            </a:r>
            <a:br>
              <a:rPr lang="en-US" kern="1200" dirty="0">
                <a:solidFill>
                  <a:srgbClr val="FFFFFF"/>
                </a:solidFill>
                <a:effectLst/>
                <a:latin typeface="+mj-lt"/>
                <a:ea typeface="+mj-ea"/>
                <a:cs typeface="+mj-cs"/>
              </a:rPr>
            </a:br>
            <a:endParaRPr lang="en-US" kern="1200" dirty="0">
              <a:solidFill>
                <a:srgbClr val="FFFFFF"/>
              </a:solidFill>
              <a:latin typeface="+mj-lt"/>
              <a:ea typeface="+mj-ea"/>
              <a:cs typeface="+mj-cs"/>
            </a:endParaRPr>
          </a:p>
        </p:txBody>
      </p:sp>
      <p:sp>
        <p:nvSpPr>
          <p:cNvPr id="21" name="Rectangle: Rounded Corners 20">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32A40069-92DD-A596-6EE6-056D952FCA3E}"/>
              </a:ext>
            </a:extLst>
          </p:cNvPr>
          <p:cNvSpPr>
            <a:spLocks noGrp="1"/>
          </p:cNvSpPr>
          <p:nvPr>
            <p:ph sz="half" idx="1"/>
          </p:nvPr>
        </p:nvSpPr>
        <p:spPr>
          <a:xfrm>
            <a:off x="4763911" y="1645682"/>
            <a:ext cx="2827850" cy="1069782"/>
          </a:xfrm>
        </p:spPr>
        <p:txBody>
          <a:bodyPr>
            <a:normAutofit/>
          </a:bodyPr>
          <a:lstStyle/>
          <a:p>
            <a:pPr marL="146304" indent="-146304" defTabSz="585216">
              <a:lnSpc>
                <a:spcPct val="100000"/>
              </a:lnSpc>
              <a:spcBef>
                <a:spcPts val="640"/>
              </a:spcBef>
              <a:spcAft>
                <a:spcPts val="512"/>
              </a:spcAft>
            </a:pPr>
            <a:r>
              <a:rPr lang="nl-NL" sz="1400" kern="1200" dirty="0">
                <a:solidFill>
                  <a:schemeClr val="tx1"/>
                </a:solidFill>
                <a:latin typeface="Arial" panose="020B0604020202020204" pitchFamily="34" charset="0"/>
                <a:cs typeface="Arial" panose="020B0604020202020204" pitchFamily="34" charset="0"/>
              </a:rPr>
              <a:t>Bij een begrafenis wordt de kist met de overledene in de grond begraven. Een graf is ongeveer 1.20 m diep.</a:t>
            </a:r>
          </a:p>
          <a:p>
            <a:pPr marL="146304" indent="-146304" defTabSz="585216">
              <a:lnSpc>
                <a:spcPct val="107000"/>
              </a:lnSpc>
              <a:spcBef>
                <a:spcPts val="640"/>
              </a:spcBef>
              <a:spcAft>
                <a:spcPts val="512"/>
              </a:spcAft>
            </a:pPr>
            <a:endParaRPr lang="nl-NL" sz="1500" kern="1200" dirty="0">
              <a:solidFill>
                <a:schemeClr val="tx1"/>
              </a:solidFill>
              <a:latin typeface="Calibri" panose="020F0502020204030204" pitchFamily="34" charset="0"/>
              <a:ea typeface="+mn-ea"/>
              <a:cs typeface="Times New Roman" panose="02020603050405020304" pitchFamily="18" charset="0"/>
            </a:endParaRPr>
          </a:p>
          <a:p>
            <a:endParaRPr lang="nl-NL" sz="1500" dirty="0"/>
          </a:p>
        </p:txBody>
      </p:sp>
      <p:sp>
        <p:nvSpPr>
          <p:cNvPr id="4" name="Tijdelijke aanduiding voor inhoud 3">
            <a:extLst>
              <a:ext uri="{FF2B5EF4-FFF2-40B4-BE49-F238E27FC236}">
                <a16:creationId xmlns:a16="http://schemas.microsoft.com/office/drawing/2014/main" id="{B67F6B32-42E4-4AC2-1AEA-61C9EEA1F738}"/>
              </a:ext>
            </a:extLst>
          </p:cNvPr>
          <p:cNvSpPr>
            <a:spLocks noGrp="1"/>
          </p:cNvSpPr>
          <p:nvPr>
            <p:ph sz="half" idx="2"/>
          </p:nvPr>
        </p:nvSpPr>
        <p:spPr>
          <a:xfrm>
            <a:off x="8363718" y="1645682"/>
            <a:ext cx="3135636" cy="1069782"/>
          </a:xfrm>
        </p:spPr>
        <p:txBody>
          <a:bodyPr>
            <a:normAutofit/>
          </a:bodyPr>
          <a:lstStyle/>
          <a:p>
            <a:pPr marL="146304" indent="-146304" defTabSz="585216">
              <a:lnSpc>
                <a:spcPct val="100000"/>
              </a:lnSpc>
              <a:spcBef>
                <a:spcPts val="640"/>
              </a:spcBef>
            </a:pPr>
            <a:r>
              <a:rPr lang="nl-NL" sz="1400" kern="1200" dirty="0">
                <a:solidFill>
                  <a:schemeClr val="tx1"/>
                </a:solidFill>
                <a:latin typeface="Arial" panose="020B0604020202020204" pitchFamily="34" charset="0"/>
                <a:cs typeface="Arial" panose="020B0604020202020204" pitchFamily="34" charset="0"/>
              </a:rPr>
              <a:t>Een crematie wil zeggen dat de overledene samen met de kist verbrand wordt.</a:t>
            </a:r>
            <a:endParaRPr lang="nl-NL" sz="1400" dirty="0">
              <a:latin typeface="Arial" panose="020B0604020202020204" pitchFamily="34" charset="0"/>
              <a:cs typeface="Arial" panose="020B0604020202020204" pitchFamily="34" charset="0"/>
            </a:endParaRPr>
          </a:p>
        </p:txBody>
      </p:sp>
      <p:sp>
        <p:nvSpPr>
          <p:cNvPr id="5" name="Tijdelijke aanduiding voor voettekst 4">
            <a:extLst>
              <a:ext uri="{FF2B5EF4-FFF2-40B4-BE49-F238E27FC236}">
                <a16:creationId xmlns:a16="http://schemas.microsoft.com/office/drawing/2014/main" id="{8021EE8F-DF8B-AA0B-3B9D-74168ADAB849}"/>
              </a:ext>
            </a:extLst>
          </p:cNvPr>
          <p:cNvSpPr>
            <a:spLocks noGrp="1"/>
          </p:cNvSpPr>
          <p:nvPr>
            <p:ph type="ftr" sz="quarter" idx="11"/>
          </p:nvPr>
        </p:nvSpPr>
        <p:spPr>
          <a:xfrm>
            <a:off x="6776498" y="5989064"/>
            <a:ext cx="2635608" cy="233870"/>
          </a:xfrm>
        </p:spPr>
        <p:txBody>
          <a:bodyPr/>
          <a:lstStyle/>
          <a:p>
            <a:pPr defTabSz="585216">
              <a:spcAft>
                <a:spcPts val="600"/>
              </a:spcAft>
            </a:pPr>
            <a:r>
              <a:rPr lang="en-US" sz="1000" kern="1200" cap="none" spc="0" baseline="0">
                <a:solidFill>
                  <a:schemeClr val="tx1">
                    <a:tint val="75000"/>
                  </a:schemeClr>
                </a:solidFill>
                <a:latin typeface="+mn-lt"/>
                <a:ea typeface="+mn-ea"/>
                <a:cs typeface="+mn-cs"/>
              </a:rPr>
              <a:t>www.jongeneel-uitvaartdiensten.nl</a:t>
            </a:r>
            <a:endParaRPr lang="en-US" sz="1000"/>
          </a:p>
        </p:txBody>
      </p:sp>
      <p:pic>
        <p:nvPicPr>
          <p:cNvPr id="7172" name="Picture 4" descr="Via webcam live meekijken naar overledene in rouwkamer | RTL Nieuws">
            <a:extLst>
              <a:ext uri="{FF2B5EF4-FFF2-40B4-BE49-F238E27FC236}">
                <a16:creationId xmlns:a16="http://schemas.microsoft.com/office/drawing/2014/main" id="{54FBAFD5-B88E-4CE4-2A23-2FF39FD22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795" y="2833794"/>
            <a:ext cx="2821503" cy="202872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fbeeldingsresultaten voor Kinderen op begraafplaats">
            <a:extLst>
              <a:ext uri="{FF2B5EF4-FFF2-40B4-BE49-F238E27FC236}">
                <a16:creationId xmlns:a16="http://schemas.microsoft.com/office/drawing/2014/main" id="{BBEFCA1D-E9BD-6125-6963-3AE112517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918" y="2829216"/>
            <a:ext cx="3013788" cy="203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44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Shape 4102">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5" name="Arc 4104">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4107" name="Rectangle 4106">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9" name="Arc 4108">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25E99A1-89DC-FF14-64B4-BAE4BCFACB7A}"/>
              </a:ext>
            </a:extLst>
          </p:cNvPr>
          <p:cNvSpPr>
            <a:spLocks noGrp="1"/>
          </p:cNvSpPr>
          <p:nvPr>
            <p:ph type="title"/>
          </p:nvPr>
        </p:nvSpPr>
        <p:spPr>
          <a:xfrm>
            <a:off x="191582" y="275218"/>
            <a:ext cx="8934531" cy="1260209"/>
          </a:xfrm>
        </p:spPr>
        <p:txBody>
          <a:bodyPr vert="horz" lIns="91440" tIns="45720" rIns="91440" bIns="45720" rtlCol="0" anchor="b">
            <a:normAutofit/>
          </a:bodyPr>
          <a:lstStyle/>
          <a:p>
            <a:pPr algn="ctr"/>
            <a:r>
              <a:rPr lang="en-US" sz="1800" kern="1200" dirty="0" err="1">
                <a:solidFill>
                  <a:schemeClr val="tx1"/>
                </a:solidFill>
                <a:effectLst/>
                <a:latin typeface="Arial" panose="020B0604020202020204" pitchFamily="34" charset="0"/>
                <a:cs typeface="Arial" panose="020B0604020202020204" pitchFamily="34" charset="0"/>
              </a:rPr>
              <a:t>Een</a:t>
            </a:r>
            <a:r>
              <a:rPr lang="en-US" sz="1800" kern="1200" dirty="0">
                <a:solidFill>
                  <a:schemeClr val="tx1"/>
                </a:solidFill>
                <a:effectLst/>
                <a:latin typeface="Arial" panose="020B0604020202020204" pitchFamily="34" charset="0"/>
                <a:cs typeface="Arial" panose="020B0604020202020204" pitchFamily="34" charset="0"/>
              </a:rPr>
              <a:t> </a:t>
            </a:r>
            <a:r>
              <a:rPr lang="en-US" sz="1800" kern="1200" dirty="0" err="1">
                <a:solidFill>
                  <a:schemeClr val="tx1"/>
                </a:solidFill>
                <a:effectLst/>
                <a:latin typeface="Arial" panose="020B0604020202020204" pitchFamily="34" charset="0"/>
                <a:cs typeface="Arial" panose="020B0604020202020204" pitchFamily="34" charset="0"/>
              </a:rPr>
              <a:t>begrafenis</a:t>
            </a:r>
            <a:r>
              <a:rPr lang="en-US" sz="1800" kern="1200" dirty="0">
                <a:solidFill>
                  <a:schemeClr val="tx1"/>
                </a:solidFill>
                <a:effectLst/>
                <a:latin typeface="Arial" panose="020B0604020202020204" pitchFamily="34" charset="0"/>
                <a:cs typeface="Arial" panose="020B0604020202020204" pitchFamily="34" charset="0"/>
              </a:rPr>
              <a:t> is </a:t>
            </a:r>
            <a:r>
              <a:rPr lang="en-US" sz="1800" kern="1200" dirty="0" err="1">
                <a:solidFill>
                  <a:schemeClr val="tx1"/>
                </a:solidFill>
                <a:effectLst/>
                <a:latin typeface="Arial" panose="020B0604020202020204" pitchFamily="34" charset="0"/>
                <a:cs typeface="Arial" panose="020B0604020202020204" pitchFamily="34" charset="0"/>
              </a:rPr>
              <a:t>dus</a:t>
            </a:r>
            <a:r>
              <a:rPr lang="en-US" sz="1800" kern="1200" dirty="0">
                <a:solidFill>
                  <a:schemeClr val="tx1"/>
                </a:solidFill>
                <a:effectLst/>
                <a:latin typeface="Arial" panose="020B0604020202020204" pitchFamily="34" charset="0"/>
                <a:cs typeface="Arial" panose="020B0604020202020204" pitchFamily="34" charset="0"/>
              </a:rPr>
              <a:t> het </a:t>
            </a:r>
            <a:r>
              <a:rPr lang="en-US" sz="1800" kern="1200" dirty="0" err="1">
                <a:solidFill>
                  <a:schemeClr val="tx1"/>
                </a:solidFill>
                <a:effectLst/>
                <a:latin typeface="Arial" panose="020B0604020202020204" pitchFamily="34" charset="0"/>
                <a:cs typeface="Arial" panose="020B0604020202020204" pitchFamily="34" charset="0"/>
              </a:rPr>
              <a:t>begraven</a:t>
            </a:r>
            <a:r>
              <a:rPr lang="en-US" sz="1800" kern="1200" dirty="0">
                <a:solidFill>
                  <a:schemeClr val="tx1"/>
                </a:solidFill>
                <a:effectLst/>
                <a:latin typeface="Arial" panose="020B0604020202020204" pitchFamily="34" charset="0"/>
                <a:cs typeface="Arial" panose="020B0604020202020204" pitchFamily="34" charset="0"/>
              </a:rPr>
              <a:t> van de </a:t>
            </a:r>
            <a:r>
              <a:rPr lang="en-US" sz="1800" kern="1200" dirty="0" err="1">
                <a:solidFill>
                  <a:schemeClr val="tx1"/>
                </a:solidFill>
                <a:effectLst/>
                <a:latin typeface="Arial" panose="020B0604020202020204" pitchFamily="34" charset="0"/>
                <a:cs typeface="Arial" panose="020B0604020202020204" pitchFamily="34" charset="0"/>
              </a:rPr>
              <a:t>kist</a:t>
            </a:r>
            <a:r>
              <a:rPr lang="en-US" sz="1800" kern="1200" dirty="0">
                <a:solidFill>
                  <a:schemeClr val="tx1"/>
                </a:solidFill>
                <a:effectLst/>
                <a:latin typeface="Arial" panose="020B0604020202020204" pitchFamily="34" charset="0"/>
                <a:cs typeface="Arial" panose="020B0604020202020204" pitchFamily="34" charset="0"/>
              </a:rPr>
              <a:t> in de </a:t>
            </a:r>
            <a:r>
              <a:rPr lang="en-US" sz="1800" kern="1200" dirty="0" err="1">
                <a:solidFill>
                  <a:schemeClr val="tx1"/>
                </a:solidFill>
                <a:effectLst/>
                <a:latin typeface="Arial" panose="020B0604020202020204" pitchFamily="34" charset="0"/>
                <a:cs typeface="Arial" panose="020B0604020202020204" pitchFamily="34" charset="0"/>
              </a:rPr>
              <a:t>grond</a:t>
            </a:r>
            <a:r>
              <a:rPr lang="en-US" sz="1800" kern="1200" dirty="0">
                <a:solidFill>
                  <a:schemeClr val="tx1"/>
                </a:solidFill>
                <a:effectLst/>
                <a:latin typeface="Arial" panose="020B0604020202020204" pitchFamily="34" charset="0"/>
                <a:cs typeface="Arial" panose="020B0604020202020204" pitchFamily="34" charset="0"/>
              </a:rPr>
              <a:t> van de </a:t>
            </a:r>
            <a:r>
              <a:rPr lang="en-US" sz="1800" kern="1200" dirty="0" err="1">
                <a:solidFill>
                  <a:schemeClr val="tx1"/>
                </a:solidFill>
                <a:effectLst/>
                <a:latin typeface="Arial" panose="020B0604020202020204" pitchFamily="34" charset="0"/>
                <a:cs typeface="Arial" panose="020B0604020202020204" pitchFamily="34" charset="0"/>
              </a:rPr>
              <a:t>begraafplaats</a:t>
            </a:r>
            <a:r>
              <a:rPr lang="en-US" sz="2000" kern="1200" dirty="0">
                <a:solidFill>
                  <a:schemeClr val="tx1"/>
                </a:solidFill>
                <a:effectLst/>
                <a:latin typeface="Bradley Hand ITC" panose="03070402050302030203" pitchFamily="66" charset="0"/>
              </a:rPr>
              <a:t>. </a:t>
            </a:r>
            <a:br>
              <a:rPr lang="en-US" sz="3800" kern="1200" dirty="0">
                <a:solidFill>
                  <a:schemeClr val="tx1"/>
                </a:solidFill>
                <a:effectLst/>
                <a:latin typeface="+mj-lt"/>
                <a:ea typeface="+mj-ea"/>
                <a:cs typeface="+mj-cs"/>
              </a:rPr>
            </a:br>
            <a:endParaRPr lang="en-US" sz="3800" kern="1200" dirty="0">
              <a:solidFill>
                <a:schemeClr val="tx1"/>
              </a:solidFill>
              <a:latin typeface="+mj-lt"/>
              <a:ea typeface="+mj-ea"/>
              <a:cs typeface="+mj-cs"/>
            </a:endParaRPr>
          </a:p>
        </p:txBody>
      </p:sp>
      <p:sp>
        <p:nvSpPr>
          <p:cNvPr id="3" name="Tijdelijke aanduiding voor tekst 2">
            <a:extLst>
              <a:ext uri="{FF2B5EF4-FFF2-40B4-BE49-F238E27FC236}">
                <a16:creationId xmlns:a16="http://schemas.microsoft.com/office/drawing/2014/main" id="{35E94ACB-1D4B-7FAC-889D-67CD7EB61894}"/>
              </a:ext>
            </a:extLst>
          </p:cNvPr>
          <p:cNvSpPr>
            <a:spLocks noGrp="1"/>
          </p:cNvSpPr>
          <p:nvPr>
            <p:ph type="body" idx="1"/>
          </p:nvPr>
        </p:nvSpPr>
        <p:spPr>
          <a:xfrm>
            <a:off x="4539647" y="1285669"/>
            <a:ext cx="6974088" cy="5435806"/>
          </a:xfrm>
        </p:spPr>
        <p:txBody>
          <a:bodyPr vert="horz" lIns="91440" tIns="45720" rIns="91440" bIns="45720" rtlCol="0">
            <a:normAutofit fontScale="62500" lnSpcReduction="20000"/>
          </a:bodyPr>
          <a:lstStyle/>
          <a:p>
            <a:pPr>
              <a:lnSpc>
                <a:spcPct val="120000"/>
              </a:lnSpc>
              <a:spcAft>
                <a:spcPts val="800"/>
              </a:spcAft>
            </a:pPr>
            <a:r>
              <a:rPr lang="en-US" sz="2200" dirty="0">
                <a:solidFill>
                  <a:schemeClr val="tx1"/>
                </a:solidFill>
                <a:latin typeface="Arial" panose="020B0604020202020204" pitchFamily="34" charset="0"/>
                <a:cs typeface="Arial" panose="020B0604020202020204" pitchFamily="34" charset="0"/>
              </a:rPr>
              <a:t>W</a:t>
            </a:r>
            <a:r>
              <a:rPr lang="en-US" sz="2200" kern="1200" dirty="0">
                <a:solidFill>
                  <a:schemeClr val="tx1"/>
                </a:solidFill>
                <a:effectLst/>
                <a:latin typeface="Arial" panose="020B0604020202020204" pitchFamily="34" charset="0"/>
                <a:cs typeface="Arial" panose="020B0604020202020204" pitchFamily="34" charset="0"/>
              </a:rPr>
              <a:t>at </a:t>
            </a:r>
            <a:r>
              <a:rPr lang="en-US" sz="2200" kern="1200" dirty="0" err="1">
                <a:solidFill>
                  <a:schemeClr val="tx1"/>
                </a:solidFill>
                <a:effectLst/>
                <a:latin typeface="Arial" panose="020B0604020202020204" pitchFamily="34" charset="0"/>
                <a:cs typeface="Arial" panose="020B0604020202020204" pitchFamily="34" charset="0"/>
              </a:rPr>
              <a:t>gebeurt</a:t>
            </a:r>
            <a:r>
              <a:rPr lang="en-US" sz="2200" kern="1200" dirty="0">
                <a:solidFill>
                  <a:schemeClr val="tx1"/>
                </a:solidFill>
                <a:effectLst/>
                <a:latin typeface="Arial" panose="020B0604020202020204" pitchFamily="34" charset="0"/>
                <a:cs typeface="Arial" panose="020B0604020202020204" pitchFamily="34" charset="0"/>
              </a:rPr>
              <a:t> er </a:t>
            </a:r>
            <a:r>
              <a:rPr lang="en-US" sz="2200" kern="1200" dirty="0" err="1">
                <a:solidFill>
                  <a:schemeClr val="tx1"/>
                </a:solidFill>
                <a:effectLst/>
                <a:latin typeface="Arial" panose="020B0604020202020204" pitchFamily="34" charset="0"/>
                <a:cs typeface="Arial" panose="020B0604020202020204" pitchFamily="34" charset="0"/>
              </a:rPr>
              <a:t>tijdens</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begrafenis</a:t>
            </a:r>
            <a:r>
              <a:rPr lang="en-US" sz="2200" kern="1200" dirty="0">
                <a:solidFill>
                  <a:schemeClr val="tx1"/>
                </a:solidFill>
                <a:effectLst/>
                <a:latin typeface="Arial" panose="020B0604020202020204" pitchFamily="34" charset="0"/>
                <a:cs typeface="Arial" panose="020B0604020202020204" pitchFamily="34" charset="0"/>
              </a:rPr>
              <a:t>?</a:t>
            </a:r>
          </a:p>
          <a:p>
            <a:pPr>
              <a:lnSpc>
                <a:spcPct val="120000"/>
              </a:lnSpc>
              <a:spcAft>
                <a:spcPts val="800"/>
              </a:spcAft>
            </a:pPr>
            <a:r>
              <a:rPr lang="en-US" sz="2200" kern="1200" dirty="0">
                <a:solidFill>
                  <a:schemeClr val="tx1"/>
                </a:solidFill>
                <a:effectLst/>
                <a:latin typeface="Arial" panose="020B0604020202020204" pitchFamily="34" charset="0"/>
                <a:cs typeface="Arial" panose="020B0604020202020204" pitchFamily="34" charset="0"/>
              </a:rPr>
              <a:t>De </a:t>
            </a:r>
            <a:r>
              <a:rPr lang="en-US" sz="2200" kern="1200" dirty="0" err="1">
                <a:solidFill>
                  <a:schemeClr val="tx1"/>
                </a:solidFill>
                <a:effectLst/>
                <a:latin typeface="Arial" panose="020B0604020202020204" pitchFamily="34" charset="0"/>
                <a:cs typeface="Arial" panose="020B0604020202020204" pitchFamily="34" charset="0"/>
              </a:rPr>
              <a:t>kist</a:t>
            </a:r>
            <a:r>
              <a:rPr lang="en-US" sz="2200" kern="1200" dirty="0">
                <a:solidFill>
                  <a:schemeClr val="tx1"/>
                </a:solidFill>
                <a:effectLst/>
                <a:latin typeface="Arial" panose="020B0604020202020204" pitchFamily="34" charset="0"/>
                <a:cs typeface="Arial" panose="020B0604020202020204" pitchFamily="34" charset="0"/>
              </a:rPr>
              <a:t> met de </a:t>
            </a:r>
            <a:r>
              <a:rPr lang="en-US" sz="2200" kern="1200" dirty="0" err="1">
                <a:solidFill>
                  <a:schemeClr val="tx1"/>
                </a:solidFill>
                <a:effectLst/>
                <a:latin typeface="Arial" panose="020B0604020202020204" pitchFamily="34" charset="0"/>
                <a:cs typeface="Arial" panose="020B0604020202020204" pitchFamily="34" charset="0"/>
              </a:rPr>
              <a:t>overledene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wordt</a:t>
            </a:r>
            <a:r>
              <a:rPr lang="en-US" sz="2200" kern="1200" dirty="0">
                <a:solidFill>
                  <a:schemeClr val="tx1"/>
                </a:solidFill>
                <a:effectLst/>
                <a:latin typeface="Arial" panose="020B0604020202020204" pitchFamily="34" charset="0"/>
                <a:cs typeface="Arial" panose="020B0604020202020204" pitchFamily="34" charset="0"/>
              </a:rPr>
              <a:t> met de </a:t>
            </a:r>
            <a:r>
              <a:rPr lang="en-US" sz="2200" kern="1200" dirty="0" err="1">
                <a:solidFill>
                  <a:schemeClr val="tx1"/>
                </a:solidFill>
                <a:effectLst/>
                <a:latin typeface="Arial" panose="020B0604020202020204" pitchFamily="34" charset="0"/>
                <a:cs typeface="Arial" panose="020B0604020202020204" pitchFamily="34" charset="0"/>
              </a:rPr>
              <a:t>rouwauto</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naar</a:t>
            </a:r>
            <a:r>
              <a:rPr lang="en-US" sz="2200" kern="1200" dirty="0">
                <a:solidFill>
                  <a:schemeClr val="tx1"/>
                </a:solidFill>
                <a:effectLst/>
                <a:latin typeface="Arial" panose="020B0604020202020204" pitchFamily="34" charset="0"/>
                <a:cs typeface="Arial" panose="020B0604020202020204" pitchFamily="34" charset="0"/>
              </a:rPr>
              <a:t> de </a:t>
            </a:r>
            <a:r>
              <a:rPr lang="en-US" sz="2200" kern="1200" dirty="0" err="1">
                <a:solidFill>
                  <a:schemeClr val="tx1"/>
                </a:solidFill>
                <a:effectLst/>
                <a:latin typeface="Arial" panose="020B0604020202020204" pitchFamily="34" charset="0"/>
                <a:cs typeface="Arial" panose="020B0604020202020204" pitchFamily="34" charset="0"/>
              </a:rPr>
              <a:t>begraafplaats</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gebracht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Niet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iedereen</a:t>
            </a:r>
            <a:r>
              <a:rPr lang="en-US" sz="2200" kern="1200" dirty="0">
                <a:solidFill>
                  <a:schemeClr val="tx1"/>
                </a:solidFill>
                <a:effectLst/>
                <a:latin typeface="Arial" panose="020B0604020202020204" pitchFamily="34" charset="0"/>
                <a:cs typeface="Arial" panose="020B0604020202020204" pitchFamily="34" charset="0"/>
              </a:rPr>
              <a:t> die </a:t>
            </a:r>
            <a:r>
              <a:rPr lang="en-US" sz="2200" kern="1200" dirty="0" err="1">
                <a:solidFill>
                  <a:schemeClr val="tx1"/>
                </a:solidFill>
                <a:effectLst/>
                <a:latin typeface="Arial" panose="020B0604020202020204" pitchFamily="34" charset="0"/>
                <a:cs typeface="Arial" panose="020B0604020202020204" pitchFamily="34" charset="0"/>
              </a:rPr>
              <a:t>ook</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bij</a:t>
            </a:r>
            <a:r>
              <a:rPr lang="en-US" sz="2200" kern="1200" dirty="0">
                <a:solidFill>
                  <a:schemeClr val="tx1"/>
                </a:solidFill>
                <a:effectLst/>
                <a:latin typeface="Arial" panose="020B0604020202020204" pitchFamily="34" charset="0"/>
                <a:cs typeface="Arial" panose="020B0604020202020204" pitchFamily="34" charset="0"/>
              </a:rPr>
              <a:t> de </a:t>
            </a:r>
            <a:r>
              <a:rPr lang="en-US" sz="2200" kern="1200" dirty="0" err="1">
                <a:solidFill>
                  <a:schemeClr val="tx1"/>
                </a:solidFill>
                <a:effectLst/>
                <a:latin typeface="Arial" panose="020B0604020202020204" pitchFamily="34" charset="0"/>
                <a:cs typeface="Arial" panose="020B0604020202020204" pitchFamily="34" charset="0"/>
              </a:rPr>
              <a:t>afscheidsdienst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geweest</a:t>
            </a:r>
            <a:r>
              <a:rPr lang="en-US" sz="2200" kern="1200" dirty="0">
                <a:solidFill>
                  <a:schemeClr val="tx1"/>
                </a:solidFill>
                <a:effectLst/>
                <a:latin typeface="Arial" panose="020B0604020202020204" pitchFamily="34" charset="0"/>
                <a:cs typeface="Arial" panose="020B0604020202020204" pitchFamily="34" charset="0"/>
              </a:rPr>
              <a:t> is, </a:t>
            </a:r>
            <a:r>
              <a:rPr lang="en-US" sz="2200" kern="1200" dirty="0" err="1">
                <a:solidFill>
                  <a:schemeClr val="tx1"/>
                </a:solidFill>
                <a:effectLst/>
                <a:latin typeface="Arial" panose="020B0604020202020204" pitchFamily="34" charset="0"/>
                <a:cs typeface="Arial" panose="020B0604020202020204" pitchFamily="34" charset="0"/>
              </a:rPr>
              <a:t>komt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naar</a:t>
            </a:r>
            <a:r>
              <a:rPr lang="en-US" sz="2200" kern="1200" dirty="0">
                <a:solidFill>
                  <a:schemeClr val="tx1"/>
                </a:solidFill>
                <a:effectLst/>
                <a:latin typeface="Arial" panose="020B0604020202020204" pitchFamily="34" charset="0"/>
                <a:cs typeface="Arial" panose="020B0604020202020204" pitchFamily="34" charset="0"/>
              </a:rPr>
              <a:t> de </a:t>
            </a:r>
            <a:r>
              <a:rPr lang="en-US" sz="2200" kern="1200" dirty="0" err="1">
                <a:solidFill>
                  <a:schemeClr val="tx1"/>
                </a:solidFill>
                <a:effectLst/>
                <a:latin typeface="Arial" panose="020B0604020202020204" pitchFamily="34" charset="0"/>
                <a:cs typeface="Arial" panose="020B0604020202020204" pitchFamily="34" charset="0"/>
              </a:rPr>
              <a:t>begraafplaats</a:t>
            </a:r>
            <a:r>
              <a:rPr lang="en-US" sz="2200" kern="1200" dirty="0">
                <a:solidFill>
                  <a:schemeClr val="tx1"/>
                </a:solidFill>
                <a:effectLst/>
                <a:latin typeface="Arial" panose="020B0604020202020204" pitchFamily="34" charset="0"/>
                <a:cs typeface="Arial" panose="020B0604020202020204" pitchFamily="34" charset="0"/>
              </a:rPr>
              <a:t>. Er is al </a:t>
            </a:r>
            <a:r>
              <a:rPr lang="en-US" sz="2200" kern="1200" dirty="0" err="1">
                <a:solidFill>
                  <a:schemeClr val="tx1"/>
                </a:solidFill>
                <a:effectLst/>
                <a:latin typeface="Arial" panose="020B0604020202020204" pitchFamily="34" charset="0"/>
                <a:cs typeface="Arial" panose="020B0604020202020204" pitchFamily="34" charset="0"/>
              </a:rPr>
              <a:t>een</a:t>
            </a:r>
            <a:r>
              <a:rPr lang="en-US" sz="2200" kern="1200" dirty="0">
                <a:solidFill>
                  <a:schemeClr val="tx1"/>
                </a:solidFill>
                <a:effectLst/>
                <a:latin typeface="Arial" panose="020B0604020202020204" pitchFamily="34" charset="0"/>
                <a:cs typeface="Arial" panose="020B0604020202020204" pitchFamily="34" charset="0"/>
              </a:rPr>
              <a:t>  gat </a:t>
            </a:r>
            <a:r>
              <a:rPr lang="en-US" sz="2200" kern="1200" dirty="0" err="1">
                <a:solidFill>
                  <a:schemeClr val="tx1"/>
                </a:solidFill>
                <a:effectLst/>
                <a:latin typeface="Arial" panose="020B0604020202020204" pitchFamily="34" charset="0"/>
                <a:cs typeface="Arial" panose="020B0604020202020204" pitchFamily="34" charset="0"/>
              </a:rPr>
              <a:t>gegraven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als</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iedereen</a:t>
            </a:r>
            <a:r>
              <a:rPr lang="en-US" sz="2200" kern="1200" dirty="0">
                <a:solidFill>
                  <a:schemeClr val="tx1"/>
                </a:solidFill>
                <a:effectLst/>
                <a:latin typeface="Arial" panose="020B0604020202020204" pitchFamily="34" charset="0"/>
                <a:cs typeface="Arial" panose="020B0604020202020204" pitchFamily="34" charset="0"/>
              </a:rPr>
              <a:t> is </a:t>
            </a:r>
            <a:r>
              <a:rPr lang="en-US" sz="2200" kern="1200" dirty="0" err="1">
                <a:solidFill>
                  <a:schemeClr val="tx1"/>
                </a:solidFill>
                <a:effectLst/>
                <a:latin typeface="Arial" panose="020B0604020202020204" pitchFamily="34" charset="0"/>
                <a:cs typeface="Arial" panose="020B0604020202020204" pitchFamily="34" charset="0"/>
              </a:rPr>
              <a:t>aangekomen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Zo’n</a:t>
            </a:r>
            <a:r>
              <a:rPr lang="en-US" sz="2200" kern="1200" dirty="0">
                <a:solidFill>
                  <a:schemeClr val="tx1"/>
                </a:solidFill>
                <a:effectLst/>
                <a:latin typeface="Arial" panose="020B0604020202020204" pitchFamily="34" charset="0"/>
                <a:cs typeface="Arial" panose="020B0604020202020204" pitchFamily="34" charset="0"/>
              </a:rPr>
              <a:t> gat is </a:t>
            </a:r>
            <a:r>
              <a:rPr lang="en-US" sz="2200" kern="1200" dirty="0" err="1">
                <a:solidFill>
                  <a:schemeClr val="tx1"/>
                </a:solidFill>
                <a:effectLst/>
                <a:latin typeface="Arial" panose="020B0604020202020204" pitchFamily="34" charset="0"/>
                <a:cs typeface="Arial" panose="020B0604020202020204" pitchFamily="34" charset="0"/>
              </a:rPr>
              <a:t>ongeveer</a:t>
            </a:r>
            <a:r>
              <a:rPr lang="en-US" sz="2200" kern="1200" dirty="0">
                <a:solidFill>
                  <a:schemeClr val="tx1"/>
                </a:solidFill>
                <a:effectLst/>
                <a:latin typeface="Arial" panose="020B0604020202020204" pitchFamily="34" charset="0"/>
                <a:cs typeface="Arial" panose="020B0604020202020204" pitchFamily="34" charset="0"/>
              </a:rPr>
              <a:t> 1,20 meter </a:t>
            </a:r>
            <a:r>
              <a:rPr lang="en-US" sz="2200" kern="1200" dirty="0" err="1">
                <a:solidFill>
                  <a:schemeClr val="tx1"/>
                </a:solidFill>
                <a:effectLst/>
                <a:latin typeface="Arial" panose="020B0604020202020204" pitchFamily="34" charset="0"/>
                <a:cs typeface="Arial" panose="020B0604020202020204" pitchFamily="34" charset="0"/>
              </a:rPr>
              <a:t>diep</a:t>
            </a:r>
            <a:r>
              <a:rPr lang="en-US" sz="2200" kern="1200" dirty="0">
                <a:solidFill>
                  <a:schemeClr val="tx1"/>
                </a:solidFill>
                <a:effectLst/>
                <a:latin typeface="Arial" panose="020B0604020202020204" pitchFamily="34" charset="0"/>
                <a:cs typeface="Arial" panose="020B0604020202020204" pitchFamily="34" charset="0"/>
              </a:rPr>
              <a:t>. De </a:t>
            </a:r>
            <a:r>
              <a:rPr lang="en-US" sz="2200" kern="1200" dirty="0" err="1">
                <a:solidFill>
                  <a:schemeClr val="tx1"/>
                </a:solidFill>
                <a:effectLst/>
                <a:latin typeface="Arial" panose="020B0604020202020204" pitchFamily="34" charset="0"/>
                <a:cs typeface="Arial" panose="020B0604020202020204" pitchFamily="34" charset="0"/>
              </a:rPr>
              <a:t>kist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wordt</a:t>
            </a:r>
            <a:r>
              <a:rPr lang="en-US" sz="2200" kern="1200" dirty="0">
                <a:solidFill>
                  <a:schemeClr val="tx1"/>
                </a:solidFill>
                <a:effectLst/>
                <a:latin typeface="Arial" panose="020B0604020202020204" pitchFamily="34" charset="0"/>
                <a:cs typeface="Arial" panose="020B0604020202020204" pitchFamily="34" charset="0"/>
              </a:rPr>
              <a:t> op </a:t>
            </a:r>
            <a:r>
              <a:rPr lang="en-US" sz="2200" kern="1200" dirty="0" err="1">
                <a:solidFill>
                  <a:schemeClr val="tx1"/>
                </a:solidFill>
                <a:effectLst/>
                <a:latin typeface="Arial" panose="020B0604020202020204" pitchFamily="34" charset="0"/>
                <a:cs typeface="Arial" panose="020B0604020202020204" pitchFamily="34" charset="0"/>
              </a:rPr>
              <a: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soort</a:t>
            </a:r>
            <a:r>
              <a:rPr lang="en-US" sz="2200" kern="1200" dirty="0">
                <a:solidFill>
                  <a:schemeClr val="tx1"/>
                </a:solidFill>
                <a:effectLst/>
                <a:latin typeface="Arial" panose="020B0604020202020204" pitchFamily="34" charset="0"/>
                <a:cs typeface="Arial" panose="020B0604020202020204" pitchFamily="34" charset="0"/>
              </a:rPr>
              <a:t> lift </a:t>
            </a:r>
            <a:r>
              <a:rPr lang="en-US" sz="2200" kern="1200" dirty="0" err="1">
                <a:solidFill>
                  <a:schemeClr val="tx1"/>
                </a:solidFill>
                <a:effectLst/>
                <a:latin typeface="Arial" panose="020B0604020202020204" pitchFamily="34" charset="0"/>
                <a:cs typeface="Arial" panose="020B0604020202020204" pitchFamily="34" charset="0"/>
              </a:rPr>
              <a:t>gezet</a:t>
            </a:r>
            <a:r>
              <a:rPr lang="en-US" sz="2200" kern="1200" dirty="0">
                <a:solidFill>
                  <a:schemeClr val="tx1"/>
                </a:solidFill>
                <a:effectLst/>
                <a:latin typeface="Arial" panose="020B0604020202020204" pitchFamily="34" charset="0"/>
                <a:cs typeface="Arial" panose="020B0604020202020204" pitchFamily="34" charset="0"/>
              </a:rPr>
              <a:t> die later </a:t>
            </a:r>
            <a:r>
              <a:rPr lang="en-US" sz="2200" kern="1200" dirty="0" err="1">
                <a:solidFill>
                  <a:schemeClr val="tx1"/>
                </a:solidFill>
                <a:effectLst/>
                <a:latin typeface="Arial" panose="020B0604020202020204" pitchFamily="34" charset="0"/>
                <a:cs typeface="Arial" panose="020B0604020202020204" pitchFamily="34" charset="0"/>
              </a:rPr>
              <a:t>naar</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beneden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kan.</a:t>
            </a:r>
            <a:r>
              <a:rPr lang="en-US" sz="2200" kern="1200" dirty="0">
                <a:solidFill>
                  <a:schemeClr val="tx1"/>
                </a:solidFill>
                <a:effectLst/>
                <a:latin typeface="Arial" panose="020B0604020202020204" pitchFamily="34" charset="0"/>
                <a:cs typeface="Arial" panose="020B0604020202020204" pitchFamily="34" charset="0"/>
              </a:rPr>
              <a:t> Soms is </a:t>
            </a:r>
            <a:r>
              <a:rPr lang="en-US" sz="2200" kern="1200" dirty="0" err="1">
                <a:solidFill>
                  <a:schemeClr val="tx1"/>
                </a:solidFill>
                <a:effectLst/>
                <a:latin typeface="Arial" panose="020B0604020202020204" pitchFamily="34" charset="0"/>
                <a:cs typeface="Arial" panose="020B0604020202020204" pitchFamily="34" charset="0"/>
              </a:rPr>
              <a:t>dit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een</a:t>
            </a:r>
            <a:r>
              <a:rPr lang="en-US" sz="2200" kern="1200" dirty="0">
                <a:solidFill>
                  <a:schemeClr val="tx1"/>
                </a:solidFill>
                <a:effectLst/>
                <a:latin typeface="Arial" panose="020B0604020202020204" pitchFamily="34" charset="0"/>
                <a:cs typeface="Arial" panose="020B0604020202020204" pitchFamily="34" charset="0"/>
              </a:rPr>
              <a:t> moment </a:t>
            </a:r>
            <a:r>
              <a:rPr lang="en-US" sz="2200" kern="1200" dirty="0" err="1">
                <a:solidFill>
                  <a:schemeClr val="tx1"/>
                </a:solidFill>
                <a:effectLst/>
                <a:latin typeface="Arial" panose="020B0604020202020204" pitchFamily="34" charset="0"/>
                <a:cs typeface="Arial" panose="020B0604020202020204" pitchFamily="34" charset="0"/>
              </a:rPr>
              <a:t>dat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mensen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nog</a:t>
            </a:r>
            <a:r>
              <a:rPr lang="en-US" sz="2200" kern="1200" dirty="0">
                <a:solidFill>
                  <a:schemeClr val="tx1"/>
                </a:solidFill>
                <a:effectLst/>
                <a:latin typeface="Arial" panose="020B0604020202020204" pitchFamily="34" charset="0"/>
                <a:cs typeface="Arial" panose="020B0604020202020204" pitchFamily="34" charset="0"/>
              </a:rPr>
              <a:t> wat </a:t>
            </a:r>
            <a:r>
              <a:rPr lang="en-US" sz="2200" kern="1200" dirty="0" err="1">
                <a:solidFill>
                  <a:schemeClr val="tx1"/>
                </a:solidFill>
                <a:effectLst/>
                <a:latin typeface="Arial" panose="020B0604020202020204" pitchFamily="34" charset="0"/>
                <a:cs typeface="Arial" panose="020B0604020202020204" pitchFamily="34" charset="0"/>
              </a:rPr>
              <a:t>zeggen</a:t>
            </a:r>
            <a:r>
              <a:rPr lang="en-US" sz="2200" kern="1200" dirty="0">
                <a:solidFill>
                  <a:schemeClr val="tx1"/>
                </a:solidFill>
                <a:effectLst/>
                <a:latin typeface="Arial" panose="020B0604020202020204" pitchFamily="34" charset="0"/>
                <a:cs typeface="Arial" panose="020B0604020202020204" pitchFamily="34" charset="0"/>
              </a:rPr>
              <a:t>, of ze </a:t>
            </a:r>
            <a:r>
              <a:rPr lang="en-US" sz="2200" kern="1200" dirty="0" err="1">
                <a:solidFill>
                  <a:schemeClr val="tx1"/>
                </a:solidFill>
                <a:effectLst/>
                <a:latin typeface="Arial" panose="020B0604020202020204" pitchFamily="34" charset="0"/>
                <a:cs typeface="Arial" panose="020B0604020202020204" pitchFamily="34" charset="0"/>
              </a:rPr>
              <a:t>gooien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als</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laatste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afscheid</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bloem</a:t>
            </a:r>
            <a:r>
              <a:rPr lang="en-US" sz="2200" kern="1200" dirty="0">
                <a:solidFill>
                  <a:schemeClr val="tx1"/>
                </a:solidFill>
                <a:effectLst/>
                <a:latin typeface="Arial" panose="020B0604020202020204" pitchFamily="34" charset="0"/>
                <a:cs typeface="Arial" panose="020B0604020202020204" pitchFamily="34" charset="0"/>
              </a:rPr>
              <a:t> of wat </a:t>
            </a:r>
            <a:r>
              <a:rPr lang="en-US" sz="2200" kern="1200" dirty="0" err="1">
                <a:solidFill>
                  <a:schemeClr val="tx1"/>
                </a:solidFill>
                <a:effectLst/>
                <a:latin typeface="Arial" panose="020B0604020202020204" pitchFamily="34" charset="0"/>
                <a:cs typeface="Arial" panose="020B0604020202020204" pitchFamily="34" charset="0"/>
              </a:rPr>
              <a:t>zand</a:t>
            </a:r>
            <a:r>
              <a:rPr lang="en-US" sz="2200" kern="1200" dirty="0">
                <a:solidFill>
                  <a:schemeClr val="tx1"/>
                </a:solidFill>
                <a:effectLst/>
                <a:latin typeface="Arial" panose="020B0604020202020204" pitchFamily="34" charset="0"/>
                <a:cs typeface="Arial" panose="020B0604020202020204" pitchFamily="34" charset="0"/>
              </a:rPr>
              <a:t> op de </a:t>
            </a:r>
            <a:r>
              <a:rPr lang="en-US" sz="2200" kern="1200" dirty="0" err="1">
                <a:solidFill>
                  <a:schemeClr val="tx1"/>
                </a:solidFill>
                <a:effectLst/>
                <a:latin typeface="Arial" panose="020B0604020202020204" pitchFamily="34" charset="0"/>
                <a:cs typeface="Arial" panose="020B0604020202020204" pitchFamily="34" charset="0"/>
              </a:rPr>
              <a:t>kist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Mensen</a:t>
            </a:r>
            <a:r>
              <a:rPr lang="en-US" sz="2200" kern="1200" dirty="0">
                <a:solidFill>
                  <a:schemeClr val="tx1"/>
                </a:solidFill>
                <a:effectLst/>
                <a:latin typeface="Arial" panose="020B0604020202020204" pitchFamily="34" charset="0"/>
                <a:cs typeface="Arial" panose="020B0604020202020204" pitchFamily="34" charset="0"/>
              </a:rPr>
              <a:t> van de </a:t>
            </a:r>
            <a:r>
              <a:rPr lang="en-US" sz="2200" kern="1200" dirty="0" err="1">
                <a:solidFill>
                  <a:schemeClr val="tx1"/>
                </a:solidFill>
                <a:effectLst/>
                <a:latin typeface="Arial" panose="020B0604020202020204" pitchFamily="34" charset="0"/>
                <a:cs typeface="Arial" panose="020B0604020202020204" pitchFamily="34" charset="0"/>
              </a:rPr>
              <a:t>begrafenisonderneming</a:t>
            </a:r>
            <a:r>
              <a:rPr lang="en-US" sz="2200" kern="1200" dirty="0">
                <a:solidFill>
                  <a:schemeClr val="tx1"/>
                </a:solidFill>
                <a:effectLst/>
                <a:latin typeface="Arial" panose="020B0604020202020204" pitchFamily="34" charset="0"/>
                <a:cs typeface="Arial" panose="020B0604020202020204" pitchFamily="34" charset="0"/>
              </a:rPr>
              <a:t> laten de </a:t>
            </a:r>
            <a:r>
              <a:rPr lang="en-US" sz="2200" kern="1200" dirty="0" err="1">
                <a:solidFill>
                  <a:schemeClr val="tx1"/>
                </a:solidFill>
                <a:effectLst/>
                <a:latin typeface="Arial" panose="020B0604020202020204" pitchFamily="34" charset="0"/>
                <a:cs typeface="Arial" panose="020B0604020202020204" pitchFamily="34" charset="0"/>
              </a:rPr>
              <a:t>kist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zakken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Hier</a:t>
            </a:r>
            <a:r>
              <a:rPr lang="en-US" sz="2200" kern="1200" dirty="0">
                <a:solidFill>
                  <a:schemeClr val="tx1"/>
                </a:solidFill>
                <a:effectLst/>
                <a:latin typeface="Arial" panose="020B0604020202020204" pitchFamily="34" charset="0"/>
                <a:cs typeface="Arial" panose="020B0604020202020204" pitchFamily="34" charset="0"/>
              </a:rPr>
              <a:t> mag je </a:t>
            </a:r>
            <a:r>
              <a:rPr lang="en-US" sz="2200" kern="1200" dirty="0" err="1">
                <a:solidFill>
                  <a:schemeClr val="tx1"/>
                </a:solidFill>
                <a:effectLst/>
                <a:latin typeface="Arial" panose="020B0604020202020204" pitchFamily="34" charset="0"/>
                <a:cs typeface="Arial" panose="020B0604020202020204" pitchFamily="34" charset="0"/>
              </a:rPr>
              <a:t>als</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familie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bij</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zijn</a:t>
            </a:r>
            <a:r>
              <a:rPr lang="en-US" sz="2200" kern="1200" dirty="0">
                <a:solidFill>
                  <a:schemeClr val="tx1"/>
                </a:solidFill>
                <a:effectLst/>
                <a:latin typeface="Arial" panose="020B0604020202020204" pitchFamily="34" charset="0"/>
                <a:cs typeface="Arial" panose="020B0604020202020204" pitchFamily="34" charset="0"/>
              </a:rPr>
              <a:t>, maar </a:t>
            </a:r>
            <a:r>
              <a:rPr lang="en-US" sz="2200" kern="1200" dirty="0" err="1">
                <a:solidFill>
                  <a:schemeClr val="tx1"/>
                </a:solidFill>
                <a:effectLst/>
                <a:latin typeface="Arial" panose="020B0604020202020204" pitchFamily="34" charset="0"/>
                <a:cs typeface="Arial" panose="020B0604020202020204" pitchFamily="34" charset="0"/>
              </a:rPr>
              <a:t>dit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doet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niet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iedereen</a:t>
            </a:r>
            <a:r>
              <a:rPr lang="en-US" sz="2200" kern="1200" dirty="0">
                <a:solidFill>
                  <a:schemeClr val="tx1"/>
                </a:solidFill>
                <a:effectLst/>
                <a:latin typeface="Arial" panose="020B0604020202020204" pitchFamily="34" charset="0"/>
                <a:cs typeface="Arial" panose="020B0604020202020204" pitchFamily="34" charset="0"/>
              </a:rPr>
              <a:t>. Het </a:t>
            </a:r>
            <a:r>
              <a:rPr lang="en-US" sz="2200" kern="1200" dirty="0" err="1">
                <a:solidFill>
                  <a:schemeClr val="tx1"/>
                </a:solidFill>
                <a:effectLst/>
                <a:latin typeface="Arial" panose="020B0604020202020204" pitchFamily="34" charset="0"/>
                <a:cs typeface="Arial" panose="020B0604020202020204" pitchFamily="34" charset="0"/>
              </a:rPr>
              <a:t>graf</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wordt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netjes</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dichtgemaakt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bovenop</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komt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bordje</a:t>
            </a:r>
            <a:r>
              <a:rPr lang="en-US" sz="2200" kern="1200" dirty="0">
                <a:solidFill>
                  <a:schemeClr val="tx1"/>
                </a:solidFill>
                <a:effectLst/>
                <a:latin typeface="Arial" panose="020B0604020202020204" pitchFamily="34" charset="0"/>
                <a:cs typeface="Arial" panose="020B0604020202020204" pitchFamily="34" charset="0"/>
              </a:rPr>
              <a:t> met de naam van de </a:t>
            </a:r>
            <a:r>
              <a:rPr lang="en-US" sz="2200" kern="1200" dirty="0" err="1">
                <a:solidFill>
                  <a:schemeClr val="tx1"/>
                </a:solidFill>
                <a:effectLst/>
                <a:latin typeface="Arial" panose="020B0604020202020204" pitchFamily="34" charset="0"/>
                <a:cs typeface="Arial" panose="020B0604020202020204" pitchFamily="34" charset="0"/>
              </a:rPr>
              <a:t>overledene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te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staan</a:t>
            </a:r>
            <a:r>
              <a:rPr lang="en-US" sz="2200" kern="1200" dirty="0">
                <a:solidFill>
                  <a:schemeClr val="tx1"/>
                </a:solidFill>
                <a:effectLst/>
                <a:latin typeface="Arial" panose="020B0604020202020204" pitchFamily="34" charset="0"/>
                <a:cs typeface="Arial" panose="020B0604020202020204" pitchFamily="34" charset="0"/>
              </a:rPr>
              <a:t>. </a:t>
            </a:r>
          </a:p>
          <a:p>
            <a:pPr>
              <a:lnSpc>
                <a:spcPct val="120000"/>
              </a:lnSpc>
              <a:spcAft>
                <a:spcPts val="800"/>
              </a:spcAft>
            </a:pPr>
            <a:r>
              <a:rPr lang="en-US" sz="2200" kern="1200" dirty="0">
                <a:solidFill>
                  <a:schemeClr val="tx1"/>
                </a:solidFill>
                <a:effectLst/>
                <a:latin typeface="Arial" panose="020B0604020202020204" pitchFamily="34" charset="0"/>
                <a:cs typeface="Arial" panose="020B0604020202020204" pitchFamily="34" charset="0"/>
              </a:rPr>
              <a:t>Wat </a:t>
            </a:r>
            <a:r>
              <a:rPr lang="en-US" sz="2200" kern="1200" dirty="0" err="1">
                <a:solidFill>
                  <a:schemeClr val="tx1"/>
                </a:solidFill>
                <a:effectLst/>
                <a:latin typeface="Arial" panose="020B0604020202020204" pitchFamily="34" charset="0"/>
                <a:cs typeface="Arial" panose="020B0604020202020204" pitchFamily="34" charset="0"/>
              </a:rPr>
              <a:t>gebeurt</a:t>
            </a:r>
            <a:r>
              <a:rPr lang="en-US" sz="2200" kern="1200" dirty="0">
                <a:solidFill>
                  <a:schemeClr val="tx1"/>
                </a:solidFill>
                <a:effectLst/>
                <a:latin typeface="Arial" panose="020B0604020202020204" pitchFamily="34" charset="0"/>
                <a:cs typeface="Arial" panose="020B0604020202020204" pitchFamily="34" charset="0"/>
              </a:rPr>
              <a:t> er </a:t>
            </a:r>
            <a:r>
              <a:rPr lang="en-US" sz="2200" kern="1200" dirty="0" err="1">
                <a:solidFill>
                  <a:schemeClr val="tx1"/>
                </a:solidFill>
                <a:effectLst/>
                <a:latin typeface="Arial" panose="020B0604020202020204" pitchFamily="34" charset="0"/>
                <a:cs typeface="Arial" panose="020B0604020202020204" pitchFamily="34" charset="0"/>
              </a:rPr>
              <a:t>als</a:t>
            </a:r>
            <a:r>
              <a:rPr lang="en-US" sz="2200" kern="1200" dirty="0">
                <a:solidFill>
                  <a:schemeClr val="tx1"/>
                </a:solidFill>
                <a:effectLst/>
                <a:latin typeface="Arial" panose="020B0604020202020204" pitchFamily="34" charset="0"/>
                <a:cs typeface="Arial" panose="020B0604020202020204" pitchFamily="34" charset="0"/>
              </a:rPr>
              <a:t> er </a:t>
            </a:r>
            <a:r>
              <a:rPr lang="en-US" sz="2200" kern="1200" dirty="0" err="1">
                <a:solidFill>
                  <a:schemeClr val="tx1"/>
                </a:solidFill>
                <a:effectLst/>
                <a:latin typeface="Arial" panose="020B0604020202020204" pitchFamily="34" charset="0"/>
                <a:cs typeface="Arial" panose="020B0604020202020204" pitchFamily="34" charset="0"/>
              </a:rPr>
              <a:t>iemand</a:t>
            </a:r>
            <a:r>
              <a:rPr lang="en-US" sz="2200" kern="1200" dirty="0">
                <a:solidFill>
                  <a:schemeClr val="tx1"/>
                </a:solidFill>
                <a:effectLst/>
                <a:latin typeface="Arial" panose="020B0604020202020204" pitchFamily="34" charset="0"/>
                <a:cs typeface="Arial" panose="020B0604020202020204" pitchFamily="34" charset="0"/>
              </a:rPr>
              <a:t> is </a:t>
            </a:r>
            <a:r>
              <a:rPr lang="en-US" sz="2200" kern="1200" dirty="0" err="1">
                <a:solidFill>
                  <a:schemeClr val="tx1"/>
                </a:solidFill>
                <a:effectLst/>
                <a:latin typeface="Arial" panose="020B0604020202020204" pitchFamily="34" charset="0"/>
                <a:cs typeface="Arial" panose="020B0604020202020204" pitchFamily="34" charset="0"/>
              </a:rPr>
              <a:t>begraven</a:t>
            </a:r>
            <a:r>
              <a:rPr lang="en-US" sz="2200" kern="1200" dirty="0">
                <a:solidFill>
                  <a:schemeClr val="tx1"/>
                </a:solidFill>
                <a:effectLst/>
                <a:latin typeface="Arial" panose="020B0604020202020204" pitchFamily="34" charset="0"/>
                <a:cs typeface="Arial" panose="020B0604020202020204" pitchFamily="34" charset="0"/>
              </a:rPr>
              <a:t>? </a:t>
            </a:r>
          </a:p>
          <a:p>
            <a:pPr>
              <a:lnSpc>
                <a:spcPct val="120000"/>
              </a:lnSpc>
              <a:spcAft>
                <a:spcPts val="800"/>
              </a:spcAft>
            </a:pPr>
            <a:r>
              <a:rPr lang="en-US" sz="2200" kern="1200" dirty="0">
                <a:solidFill>
                  <a:schemeClr val="tx1"/>
                </a:solidFill>
                <a:effectLst/>
                <a:latin typeface="Arial" panose="020B0604020202020204" pitchFamily="34" charset="0"/>
                <a:cs typeface="Arial" panose="020B0604020202020204" pitchFamily="34" charset="0"/>
              </a:rPr>
              <a:t>Als je </a:t>
            </a:r>
            <a:r>
              <a:rPr lang="en-US" sz="2200" kern="1200" dirty="0" err="1">
                <a:solidFill>
                  <a:schemeClr val="tx1"/>
                </a:solidFill>
                <a:effectLst/>
                <a:latin typeface="Arial" panose="020B0604020202020204" pitchFamily="34" charset="0"/>
                <a:cs typeface="Arial" panose="020B0604020202020204" pitchFamily="34" charset="0"/>
              </a:rPr>
              <a:t>wel</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eens</a:t>
            </a:r>
            <a:r>
              <a:rPr lang="en-US" sz="2200" kern="1200" dirty="0">
                <a:solidFill>
                  <a:schemeClr val="tx1"/>
                </a:solidFill>
                <a:effectLst/>
                <a:latin typeface="Arial" panose="020B0604020202020204" pitchFamily="34" charset="0"/>
                <a:cs typeface="Arial" panose="020B0604020202020204" pitchFamily="34" charset="0"/>
              </a:rPr>
              <a:t> op </a:t>
            </a:r>
            <a:r>
              <a:rPr lang="en-US" sz="2200" kern="1200" dirty="0" err="1">
                <a:solidFill>
                  <a:schemeClr val="tx1"/>
                </a:solidFill>
                <a:effectLst/>
                <a:latin typeface="Arial" panose="020B0604020202020204" pitchFamily="34" charset="0"/>
                <a:cs typeface="Arial" panose="020B0604020202020204" pitchFamily="34" charset="0"/>
              </a:rPr>
              <a: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begraafplaats</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geweest</a:t>
            </a:r>
            <a:r>
              <a:rPr lang="en-US" sz="2200" kern="1200" dirty="0">
                <a:solidFill>
                  <a:schemeClr val="tx1"/>
                </a:solidFill>
                <a:effectLst/>
                <a:latin typeface="Arial" panose="020B0604020202020204" pitchFamily="34" charset="0"/>
                <a:cs typeface="Arial" panose="020B0604020202020204" pitchFamily="34" charset="0"/>
              </a:rPr>
              <a:t> bent, </a:t>
            </a:r>
            <a:r>
              <a:rPr lang="en-US" sz="2200" kern="1200" dirty="0" err="1">
                <a:solidFill>
                  <a:schemeClr val="tx1"/>
                </a:solidFill>
                <a:effectLst/>
                <a:latin typeface="Arial" panose="020B0604020202020204" pitchFamily="34" charset="0"/>
                <a:cs typeface="Arial" panose="020B0604020202020204" pitchFamily="34" charset="0"/>
              </a:rPr>
              <a:t>kun</a:t>
            </a:r>
            <a:r>
              <a:rPr lang="en-US" sz="2200" kern="1200" dirty="0">
                <a:solidFill>
                  <a:schemeClr val="tx1"/>
                </a:solidFill>
                <a:effectLst/>
                <a:latin typeface="Arial" panose="020B0604020202020204" pitchFamily="34" charset="0"/>
                <a:cs typeface="Arial" panose="020B0604020202020204" pitchFamily="34" charset="0"/>
              </a:rPr>
              <a:t> je </a:t>
            </a:r>
            <a:r>
              <a:rPr lang="en-US" sz="2200" kern="1200" dirty="0" err="1">
                <a:solidFill>
                  <a:schemeClr val="tx1"/>
                </a:solidFill>
                <a:effectLst/>
                <a:latin typeface="Arial" panose="020B0604020202020204" pitchFamily="34" charset="0"/>
                <a:cs typeface="Arial" panose="020B0604020202020204" pitchFamily="34" charset="0"/>
              </a:rPr>
              <a:t>zien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dat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iedereen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andere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grafsteen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heeft</a:t>
            </a:r>
            <a:r>
              <a:rPr lang="en-US" sz="2200" kern="1200" dirty="0">
                <a:solidFill>
                  <a:schemeClr val="tx1"/>
                </a:solidFill>
                <a:effectLst/>
                <a:latin typeface="Arial" panose="020B0604020202020204" pitchFamily="34" charset="0"/>
                <a:cs typeface="Arial" panose="020B0604020202020204" pitchFamily="34" charset="0"/>
              </a:rPr>
              <a:t>. Op </a:t>
            </a:r>
            <a:r>
              <a:rPr lang="en-US" sz="2200" kern="1200" dirty="0" err="1">
                <a:solidFill>
                  <a:schemeClr val="tx1"/>
                </a:solidFill>
                <a:effectLst/>
                <a:latin typeface="Arial" panose="020B0604020202020204" pitchFamily="34" charset="0"/>
                <a:cs typeface="Arial" panose="020B0604020202020204" pitchFamily="34" charset="0"/>
              </a:rPr>
              <a: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grafsteen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staat</a:t>
            </a:r>
            <a:r>
              <a:rPr lang="en-US" sz="2200" kern="1200" dirty="0">
                <a:solidFill>
                  <a:schemeClr val="tx1"/>
                </a:solidFill>
                <a:effectLst/>
                <a:latin typeface="Arial" panose="020B0604020202020204" pitchFamily="34" charset="0"/>
                <a:cs typeface="Arial" panose="020B0604020202020204" pitchFamily="34" charset="0"/>
              </a:rPr>
              <a:t> de naam van de </a:t>
            </a:r>
            <a:r>
              <a:rPr lang="en-US" sz="2200" kern="1200" dirty="0" err="1">
                <a:solidFill>
                  <a:schemeClr val="tx1"/>
                </a:solidFill>
                <a:effectLst/>
                <a:latin typeface="Arial" panose="020B0604020202020204" pitchFamily="34" charset="0"/>
                <a:cs typeface="Arial" panose="020B0604020202020204" pitchFamily="34" charset="0"/>
              </a:rPr>
              <a:t>overledene</a:t>
            </a:r>
            <a:r>
              <a:rPr lang="en-US" sz="2200" kern="1200" dirty="0">
                <a:solidFill>
                  <a:schemeClr val="tx1"/>
                </a:solidFill>
                <a:effectLst/>
                <a:latin typeface="Arial" panose="020B0604020202020204" pitchFamily="34" charset="0"/>
                <a:cs typeface="Arial" panose="020B0604020202020204" pitchFamily="34" charset="0"/>
              </a:rPr>
              <a:t>, de </a:t>
            </a:r>
            <a:r>
              <a:rPr lang="en-US" sz="2200" kern="1200" dirty="0" err="1">
                <a:solidFill>
                  <a:schemeClr val="tx1"/>
                </a:solidFill>
                <a:effectLst/>
                <a:latin typeface="Arial" panose="020B0604020202020204" pitchFamily="34" charset="0"/>
                <a:cs typeface="Arial" panose="020B0604020202020204" pitchFamily="34" charset="0"/>
              </a:rPr>
              <a:t>geboortedatum</a:t>
            </a:r>
            <a:r>
              <a:rPr lang="en-US" sz="2200" kern="1200" dirty="0">
                <a:solidFill>
                  <a:schemeClr val="tx1"/>
                </a:solidFill>
                <a:effectLst/>
                <a:latin typeface="Arial" panose="020B0604020202020204" pitchFamily="34" charset="0"/>
                <a:cs typeface="Arial" panose="020B0604020202020204" pitchFamily="34" charset="0"/>
              </a:rPr>
              <a:t>, de </a:t>
            </a:r>
            <a:r>
              <a:rPr lang="en-US" sz="2200" kern="1200" dirty="0" err="1">
                <a:solidFill>
                  <a:schemeClr val="tx1"/>
                </a:solidFill>
                <a:effectLst/>
                <a:latin typeface="Arial" panose="020B0604020202020204" pitchFamily="34" charset="0"/>
                <a:cs typeface="Arial" panose="020B0604020202020204" pitchFamily="34" charset="0"/>
              </a:rPr>
              <a:t>sterfdatum</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soms</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ook</a:t>
            </a:r>
            <a:r>
              <a:rPr lang="en-US" sz="2200" kern="1200" dirty="0">
                <a:solidFill>
                  <a:schemeClr val="tx1"/>
                </a:solidFill>
                <a:effectLst/>
                <a:latin typeface="Arial" panose="020B0604020202020204" pitchFamily="34" charset="0"/>
                <a:cs typeface="Arial" panose="020B0604020202020204" pitchFamily="34" charset="0"/>
              </a:rPr>
              <a:t> met </a:t>
            </a:r>
            <a:r>
              <a:rPr lang="en-US" sz="2200" kern="1200" dirty="0" err="1">
                <a:solidFill>
                  <a:schemeClr val="tx1"/>
                </a:solidFill>
                <a:effectLst/>
                <a:latin typeface="Arial" panose="020B0604020202020204" pitchFamily="34" charset="0"/>
                <a:cs typeface="Arial" panose="020B0604020202020204" pitchFamily="34" charset="0"/>
              </a:rPr>
              <a:t>wie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hij</a:t>
            </a:r>
            <a:r>
              <a:rPr lang="en-US" sz="2200" kern="1200" dirty="0">
                <a:solidFill>
                  <a:schemeClr val="tx1"/>
                </a:solidFill>
                <a:effectLst/>
                <a:latin typeface="Arial" panose="020B0604020202020204" pitchFamily="34" charset="0"/>
                <a:cs typeface="Arial" panose="020B0604020202020204" pitchFamily="34" charset="0"/>
              </a:rPr>
              <a:t> of </a:t>
            </a:r>
            <a:r>
              <a:rPr lang="en-US" sz="2200" kern="1200" dirty="0" err="1">
                <a:solidFill>
                  <a:schemeClr val="tx1"/>
                </a:solidFill>
                <a:effectLst/>
                <a:latin typeface="Arial" panose="020B0604020202020204" pitchFamily="34" charset="0"/>
                <a:cs typeface="Arial" panose="020B0604020202020204" pitchFamily="34" charset="0"/>
              </a:rPr>
              <a:t>zij</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getrouwd</a:t>
            </a:r>
            <a:r>
              <a:rPr lang="en-US" sz="2200" kern="1200" dirty="0">
                <a:solidFill>
                  <a:schemeClr val="tx1"/>
                </a:solidFill>
                <a:effectLst/>
                <a:latin typeface="Arial" panose="020B0604020202020204" pitchFamily="34" charset="0"/>
                <a:cs typeface="Arial" panose="020B0604020202020204" pitchFamily="34" charset="0"/>
              </a:rPr>
              <a:t> was. Soms </a:t>
            </a:r>
            <a:r>
              <a:rPr lang="en-US" sz="2200" kern="1200" dirty="0" err="1">
                <a:solidFill>
                  <a:schemeClr val="tx1"/>
                </a:solidFill>
                <a:effectLst/>
                <a:latin typeface="Arial" panose="020B0604020202020204" pitchFamily="34" charset="0"/>
                <a:cs typeface="Arial" panose="020B0604020202020204" pitchFamily="34" charset="0"/>
              </a:rPr>
              <a:t>staat</a:t>
            </a:r>
            <a:r>
              <a:rPr lang="en-US" sz="2200" kern="1200" dirty="0">
                <a:solidFill>
                  <a:schemeClr val="tx1"/>
                </a:solidFill>
                <a:effectLst/>
                <a:latin typeface="Arial" panose="020B0604020202020204" pitchFamily="34" charset="0"/>
                <a:cs typeface="Arial" panose="020B0604020202020204" pitchFamily="34" charset="0"/>
              </a:rPr>
              <a:t> er </a:t>
            </a:r>
            <a:r>
              <a:rPr lang="en-US" sz="2200" kern="1200" dirty="0" err="1">
                <a:solidFill>
                  <a:schemeClr val="tx1"/>
                </a:solidFill>
                <a:effectLst/>
                <a:latin typeface="Arial" panose="020B0604020202020204" pitchFamily="34" charset="0"/>
                <a:cs typeface="Arial" panose="020B0604020202020204" pitchFamily="34" charset="0"/>
              </a:rPr>
              <a:t>ook</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klein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gedichtje</a:t>
            </a:r>
            <a:r>
              <a:rPr lang="en-US" sz="2200" kern="1200" dirty="0">
                <a:solidFill>
                  <a:schemeClr val="tx1"/>
                </a:solidFill>
                <a:effectLst/>
                <a:latin typeface="Arial" panose="020B0604020202020204" pitchFamily="34" charset="0"/>
                <a:cs typeface="Arial" panose="020B0604020202020204" pitchFamily="34" charset="0"/>
              </a:rPr>
              <a:t> of </a:t>
            </a:r>
            <a:r>
              <a:rPr lang="en-US" sz="2200" kern="1200" dirty="0" err="1">
                <a:solidFill>
                  <a:schemeClr val="tx1"/>
                </a:solidFill>
                <a:effectLst/>
                <a:latin typeface="Arial" panose="020B0604020202020204" pitchFamily="34" charset="0"/>
                <a:cs typeface="Arial" panose="020B0604020202020204" pitchFamily="34" charset="0"/>
              </a:rPr>
              <a:t>mooie</a:t>
            </a:r>
            <a:r>
              <a:rPr lang="en-US" sz="2200" kern="1200" dirty="0">
                <a:solidFill>
                  <a:schemeClr val="tx1"/>
                </a:solidFill>
                <a:effectLst/>
                <a:latin typeface="Arial" panose="020B0604020202020204" pitchFamily="34" charset="0"/>
                <a:cs typeface="Arial" panose="020B0604020202020204" pitchFamily="34" charset="0"/>
              </a:rPr>
              <a:t> zin op. De </a:t>
            </a:r>
            <a:r>
              <a:rPr lang="en-US" sz="2200" kern="1200" dirty="0" err="1">
                <a:solidFill>
                  <a:schemeClr val="tx1"/>
                </a:solidFill>
                <a:effectLst/>
                <a:latin typeface="Arial" panose="020B0604020202020204" pitchFamily="34" charset="0"/>
                <a:cs typeface="Arial" panose="020B0604020202020204" pitchFamily="34" charset="0"/>
              </a:rPr>
              <a:t>steen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wordt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niet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meteen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na</a:t>
            </a:r>
            <a:r>
              <a:rPr lang="en-US" sz="2200" kern="1200" dirty="0">
                <a:solidFill>
                  <a:schemeClr val="tx1"/>
                </a:solidFill>
                <a:effectLst/>
                <a:latin typeface="Arial" panose="020B0604020202020204" pitchFamily="34" charset="0"/>
                <a:cs typeface="Arial" panose="020B0604020202020204" pitchFamily="34" charset="0"/>
              </a:rPr>
              <a:t> de </a:t>
            </a:r>
            <a:r>
              <a:rPr lang="en-US" sz="2200" kern="1200" dirty="0" err="1">
                <a:solidFill>
                  <a:schemeClr val="tx1"/>
                </a:solidFill>
                <a:effectLst/>
                <a:latin typeface="Arial" panose="020B0604020202020204" pitchFamily="34" charset="0"/>
                <a:cs typeface="Arial" panose="020B0604020202020204" pitchFamily="34" charset="0"/>
              </a:rPr>
              <a:t>begrafenis</a:t>
            </a:r>
            <a:r>
              <a:rPr lang="en-US" sz="2200" kern="1200" dirty="0">
                <a:solidFill>
                  <a:schemeClr val="tx1"/>
                </a:solidFill>
                <a:effectLst/>
                <a:latin typeface="Arial" panose="020B0604020202020204" pitchFamily="34" charset="0"/>
                <a:cs typeface="Arial" panose="020B0604020202020204" pitchFamily="34" charset="0"/>
              </a:rPr>
              <a:t> op het </a:t>
            </a:r>
            <a:r>
              <a:rPr lang="en-US" sz="2200" kern="1200" dirty="0" err="1">
                <a:solidFill>
                  <a:schemeClr val="tx1"/>
                </a:solidFill>
                <a:effectLst/>
                <a:latin typeface="Arial" panose="020B0604020202020204" pitchFamily="34" charset="0"/>
                <a:cs typeface="Arial" panose="020B0604020202020204" pitchFamily="34" charset="0"/>
              </a:rPr>
              <a:t>graf</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gezet</a:t>
            </a:r>
            <a:r>
              <a:rPr lang="en-US" sz="2200" kern="1200" dirty="0">
                <a:solidFill>
                  <a:schemeClr val="tx1"/>
                </a:solidFill>
                <a:effectLst/>
                <a:latin typeface="Arial" panose="020B0604020202020204" pitchFamily="34" charset="0"/>
                <a:cs typeface="Arial" panose="020B0604020202020204" pitchFamily="34" charset="0"/>
              </a:rPr>
              <a:t>. De </a:t>
            </a:r>
            <a:r>
              <a:rPr lang="en-US" sz="2200" kern="1200" dirty="0" err="1">
                <a:solidFill>
                  <a:schemeClr val="tx1"/>
                </a:solidFill>
                <a:effectLst/>
                <a:latin typeface="Arial" panose="020B0604020202020204" pitchFamily="34" charset="0"/>
                <a:cs typeface="Arial" panose="020B0604020202020204" pitchFamily="34" charset="0"/>
              </a:rPr>
              <a:t>familie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heeft</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na</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deze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drukke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periode</a:t>
            </a:r>
            <a:r>
              <a:rPr lang="en-US" sz="2200" kern="1200" dirty="0">
                <a:solidFill>
                  <a:schemeClr val="tx1"/>
                </a:solidFill>
                <a:effectLst/>
                <a:latin typeface="Arial" panose="020B0604020202020204" pitchFamily="34" charset="0"/>
                <a:cs typeface="Arial" panose="020B0604020202020204" pitchFamily="34" charset="0"/>
              </a:rPr>
              <a:t> dan </a:t>
            </a:r>
            <a:r>
              <a:rPr lang="en-US" sz="2200" kern="1200" dirty="0" err="1">
                <a:solidFill>
                  <a:schemeClr val="tx1"/>
                </a:solidFill>
                <a:effectLst/>
                <a:latin typeface="Arial" panose="020B0604020202020204" pitchFamily="34" charset="0"/>
                <a:cs typeface="Arial" panose="020B0604020202020204" pitchFamily="34" charset="0"/>
              </a:rPr>
              <a:t>nog</a:t>
            </a:r>
            <a:r>
              <a:rPr lang="en-US" sz="2200" kern="1200" dirty="0">
                <a:solidFill>
                  <a:schemeClr val="tx1"/>
                </a:solidFill>
                <a:effectLst/>
                <a:latin typeface="Arial" panose="020B0604020202020204" pitchFamily="34" charset="0"/>
                <a:cs typeface="Arial" panose="020B0604020202020204" pitchFamily="34" charset="0"/>
              </a:rPr>
              <a:t> even de </a:t>
            </a:r>
            <a:r>
              <a:rPr lang="en-US" sz="2200" kern="1200" dirty="0" err="1">
                <a:solidFill>
                  <a:schemeClr val="tx1"/>
                </a:solidFill>
                <a:effectLst/>
                <a:latin typeface="Arial" panose="020B0604020202020204" pitchFamily="34" charset="0"/>
                <a:cs typeface="Arial" panose="020B0604020202020204" pitchFamily="34" charset="0"/>
              </a:rPr>
              <a:t>tijd</a:t>
            </a:r>
            <a:r>
              <a:rPr lang="en-US" sz="2200" kern="1200" dirty="0">
                <a:solidFill>
                  <a:schemeClr val="tx1"/>
                </a:solidFill>
                <a:effectLst/>
                <a:latin typeface="Arial" panose="020B0604020202020204" pitchFamily="34" charset="0"/>
                <a:cs typeface="Arial" panose="020B0604020202020204" pitchFamily="34" charset="0"/>
              </a:rPr>
              <a:t> om </a:t>
            </a:r>
            <a:r>
              <a:rPr lang="en-US" sz="2200" kern="1200" dirty="0" err="1">
                <a:solidFill>
                  <a:schemeClr val="tx1"/>
                </a:solidFill>
                <a:effectLst/>
                <a:latin typeface="Arial" panose="020B0604020202020204" pitchFamily="34" charset="0"/>
                <a:cs typeface="Arial" panose="020B0604020202020204" pitchFamily="34" charset="0"/>
              </a:rPr>
              <a:t>na</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te</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denken</a:t>
            </a:r>
            <a:r>
              <a:rPr lang="en-US" sz="2200" kern="1200" dirty="0">
                <a:solidFill>
                  <a:schemeClr val="tx1"/>
                </a:solidFill>
                <a:effectLst/>
                <a:latin typeface="Arial" panose="020B0604020202020204" pitchFamily="34" charset="0"/>
                <a:cs typeface="Arial" panose="020B0604020202020204" pitchFamily="34" charset="0"/>
              </a:rPr>
              <a:t> over wat ze </a:t>
            </a:r>
            <a:r>
              <a:rPr lang="en-US" sz="2200" kern="1200" dirty="0" err="1">
                <a:solidFill>
                  <a:schemeClr val="tx1"/>
                </a:solidFill>
                <a:effectLst/>
                <a:latin typeface="Arial" panose="020B0604020202020204" pitchFamily="34" charset="0"/>
                <a:cs typeface="Arial" panose="020B0604020202020204" pitchFamily="34" charset="0"/>
              </a:rPr>
              <a:t>precies</a:t>
            </a:r>
            <a:r>
              <a:rPr lang="en-US" sz="2200" kern="1200" dirty="0">
                <a:solidFill>
                  <a:schemeClr val="tx1"/>
                </a:solidFill>
                <a:effectLst/>
                <a:latin typeface="Arial" panose="020B0604020202020204" pitchFamily="34" charset="0"/>
                <a:cs typeface="Arial" panose="020B0604020202020204" pitchFamily="34" charset="0"/>
              </a:rPr>
              <a:t> op de </a:t>
            </a:r>
            <a:r>
              <a:rPr lang="en-US" sz="2200" kern="1200" dirty="0" err="1">
                <a:solidFill>
                  <a:schemeClr val="tx1"/>
                </a:solidFill>
                <a:effectLst/>
                <a:latin typeface="Arial" panose="020B0604020202020204" pitchFamily="34" charset="0"/>
                <a:cs typeface="Arial" panose="020B0604020202020204" pitchFamily="34" charset="0"/>
              </a:rPr>
              <a:t>steen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willen</a:t>
            </a:r>
            <a:r>
              <a:rPr lang="en-US" sz="2200" kern="1200" dirty="0">
                <a:solidFill>
                  <a:schemeClr val="tx1"/>
                </a:solidFill>
                <a:effectLst/>
                <a:latin typeface="Arial" panose="020B0604020202020204" pitchFamily="34" charset="0"/>
                <a:cs typeface="Arial" panose="020B0604020202020204" pitchFamily="34" charset="0"/>
              </a:rPr>
              <a:t> </a:t>
            </a:r>
            <a:r>
              <a:rPr lang="en-US" sz="2200" kern="1200" dirty="0" err="1">
                <a:solidFill>
                  <a:schemeClr val="tx1"/>
                </a:solidFill>
                <a:effectLst/>
                <a:latin typeface="Arial" panose="020B0604020202020204" pitchFamily="34" charset="0"/>
                <a:cs typeface="Arial" panose="020B0604020202020204" pitchFamily="34" charset="0"/>
              </a:rPr>
              <a:t>zetten</a:t>
            </a:r>
            <a:r>
              <a:rPr lang="en-US" sz="2200" kern="1200" dirty="0">
                <a:solidFill>
                  <a:schemeClr val="tx1"/>
                </a:solidFill>
                <a:effectLst/>
                <a:latin typeface="Arial" panose="020B0604020202020204" pitchFamily="34" charset="0"/>
                <a:cs typeface="Arial" panose="020B0604020202020204" pitchFamily="34" charset="0"/>
              </a:rPr>
              <a:t>. </a:t>
            </a:r>
          </a:p>
          <a:p>
            <a:pPr>
              <a:lnSpc>
                <a:spcPct val="120000"/>
              </a:lnSpc>
              <a:spcAft>
                <a:spcPts val="800"/>
              </a:spcAft>
            </a:pPr>
            <a:r>
              <a:rPr lang="en-US" sz="2200" dirty="0" err="1">
                <a:solidFill>
                  <a:schemeClr val="tx1"/>
                </a:solidFill>
                <a:latin typeface="Arial" panose="020B0604020202020204" pitchFamily="34" charset="0"/>
                <a:cs typeface="Arial" panose="020B0604020202020204" pitchFamily="34" charset="0"/>
              </a:rPr>
              <a:t>Vraag:ken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jij</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iemand</a:t>
            </a:r>
            <a:r>
              <a:rPr lang="en-US" sz="2200" dirty="0">
                <a:solidFill>
                  <a:schemeClr val="tx1"/>
                </a:solidFill>
                <a:latin typeface="Arial" panose="020B0604020202020204" pitchFamily="34" charset="0"/>
                <a:cs typeface="Arial" panose="020B0604020202020204" pitchFamily="34" charset="0"/>
              </a:rPr>
              <a:t> die is </a:t>
            </a:r>
            <a:r>
              <a:rPr lang="en-US" sz="2200" dirty="0" err="1">
                <a:solidFill>
                  <a:schemeClr val="tx1"/>
                </a:solidFill>
                <a:latin typeface="Arial" panose="020B0604020202020204" pitchFamily="34" charset="0"/>
                <a:cs typeface="Arial" panose="020B0604020202020204" pitchFamily="34" charset="0"/>
              </a:rPr>
              <a:t>begraven</a:t>
            </a:r>
            <a:r>
              <a:rPr lang="en-US" sz="2200" dirty="0">
                <a:solidFill>
                  <a:schemeClr val="tx1"/>
                </a:solidFill>
                <a:latin typeface="Arial" panose="020B0604020202020204" pitchFamily="34" charset="0"/>
                <a:cs typeface="Arial" panose="020B0604020202020204" pitchFamily="34" charset="0"/>
              </a:rPr>
              <a:t>?</a:t>
            </a:r>
            <a:endParaRPr lang="en-US" sz="2200" kern="1200" dirty="0">
              <a:solidFill>
                <a:schemeClr val="tx1"/>
              </a:solidFill>
              <a:effectLst/>
              <a:latin typeface="Arial" panose="020B0604020202020204" pitchFamily="34" charset="0"/>
              <a:cs typeface="Arial" panose="020B0604020202020204" pitchFamily="34" charset="0"/>
            </a:endParaRPr>
          </a:p>
          <a:p>
            <a:pPr algn="ctr"/>
            <a:endParaRPr lang="en-US" sz="600" kern="1200" dirty="0">
              <a:solidFill>
                <a:schemeClr val="tx1"/>
              </a:solidFill>
              <a:latin typeface="+mn-lt"/>
              <a:ea typeface="+mn-ea"/>
              <a:cs typeface="+mn-cs"/>
            </a:endParaRPr>
          </a:p>
        </p:txBody>
      </p:sp>
      <p:pic>
        <p:nvPicPr>
          <p:cNvPr id="4098" name="Picture 2" descr="Afbeeldingsresultaten voor Tekening uitvaart">
            <a:extLst>
              <a:ext uri="{FF2B5EF4-FFF2-40B4-BE49-F238E27FC236}">
                <a16:creationId xmlns:a16="http://schemas.microsoft.com/office/drawing/2014/main" id="{23FBAB8C-E658-F56E-5DF9-126588B1DB3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873" y="1250156"/>
            <a:ext cx="4231901" cy="4752975"/>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a:noFill/>
          <a:extLst>
            <a:ext uri="{909E8E84-426E-40DD-AFC4-6F175D3DCCD1}">
              <a14:hiddenFill xmlns:a14="http://schemas.microsoft.com/office/drawing/2010/main">
                <a:solidFill>
                  <a:srgbClr val="FFFFFF"/>
                </a:solidFill>
              </a14:hiddenFill>
            </a:ext>
          </a:extLst>
        </p:spPr>
      </p:pic>
      <p:sp>
        <p:nvSpPr>
          <p:cNvPr id="4111" name="Oval 4110">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jdelijke aanduiding voor voettekst 3">
            <a:extLst>
              <a:ext uri="{FF2B5EF4-FFF2-40B4-BE49-F238E27FC236}">
                <a16:creationId xmlns:a16="http://schemas.microsoft.com/office/drawing/2014/main" id="{AB495584-3B21-3B51-153A-868D63A9A580}"/>
              </a:ext>
            </a:extLst>
          </p:cNvPr>
          <p:cNvSpPr>
            <a:spLocks noGrp="1"/>
          </p:cNvSpPr>
          <p:nvPr>
            <p:ph type="ftr" sz="quarter" idx="11"/>
          </p:nvPr>
        </p:nvSpPr>
        <p:spPr/>
        <p:txBody>
          <a:bodyPr/>
          <a:lstStyle/>
          <a:p>
            <a:r>
              <a:rPr lang="en-US" sz="1000"/>
              <a:t>www.jongeneel-uitvaartdiensten.nl</a:t>
            </a:r>
          </a:p>
        </p:txBody>
      </p:sp>
    </p:spTree>
    <p:extLst>
      <p:ext uri="{BB962C8B-B14F-4D97-AF65-F5344CB8AC3E}">
        <p14:creationId xmlns:p14="http://schemas.microsoft.com/office/powerpoint/2010/main" val="276186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A9ECE66-B341-D7AA-6F30-29FB4D8A8C50}"/>
              </a:ext>
            </a:extLst>
          </p:cNvPr>
          <p:cNvSpPr txBox="1"/>
          <p:nvPr/>
        </p:nvSpPr>
        <p:spPr>
          <a:xfrm>
            <a:off x="816076" y="237213"/>
            <a:ext cx="6318149" cy="4891019"/>
          </a:xfrm>
          <a:prstGeom prst="rect">
            <a:avLst/>
          </a:prstGeom>
          <a:noFill/>
        </p:spPr>
        <p:txBody>
          <a:bodyPr wrap="square">
            <a:spAutoFit/>
          </a:bodyPr>
          <a:lstStyle/>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Arial" panose="020B0604020202020204" pitchFamily="34" charset="0"/>
              </a:rPr>
              <a:t>Cremeren is een ander woord voor verbranden. Een crematie wil zeggen dat de kist met de overledene erin in een oven wordt verbrand. Wat er dan overblijft is as. </a:t>
            </a: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Arial" panose="020B0604020202020204" pitchFamily="34" charset="0"/>
              </a:rPr>
              <a:t>Wat gebeurt er tijdens een crematie? </a:t>
            </a:r>
          </a:p>
          <a:p>
            <a:pPr algn="ctr">
              <a:lnSpc>
                <a:spcPct val="107000"/>
              </a:lnSpc>
              <a:spcAft>
                <a:spcPts val="800"/>
              </a:spcAft>
            </a:pPr>
            <a:r>
              <a:rPr lang="nl-NL" sz="1400" dirty="0">
                <a:effectLst/>
                <a:latin typeface="Arial" panose="020B0604020202020204" pitchFamily="34" charset="0"/>
                <a:ea typeface="Calibri" panose="020F0502020204030204" pitchFamily="34" charset="0"/>
                <a:cs typeface="Arial" panose="020B0604020202020204" pitchFamily="34" charset="0"/>
              </a:rPr>
              <a:t>Een crematie vindt altijd plaats in het crematorium. Hier is een ruimte, dat heet de ovenruimte, waarin een speciale oven staat die alleen wordt gebruikt voor crematies. Het is geen oven zoals je misschien thuis hebt. Een crematieoven is véél groter en wordt ook veel warmer, wel 1100 graden! De familie mag kiezen of ze bij het moment willen zijn dat de kist in de oven wordt geschoven. De persoon die de kist in de oven doet en later de as eruit haalt heet een </a:t>
            </a:r>
            <a:r>
              <a:rPr lang="nl-NL" sz="1400" dirty="0" err="1">
                <a:effectLst/>
                <a:latin typeface="Arial" panose="020B0604020202020204" pitchFamily="34" charset="0"/>
                <a:ea typeface="Calibri" panose="020F0502020204030204" pitchFamily="34" charset="0"/>
                <a:cs typeface="Arial" panose="020B0604020202020204" pitchFamily="34" charset="0"/>
              </a:rPr>
              <a:t>ovenist</a:t>
            </a:r>
            <a:r>
              <a:rPr lang="nl-NL" sz="1400" dirty="0">
                <a:effectLst/>
                <a:latin typeface="Arial" panose="020B0604020202020204" pitchFamily="34" charset="0"/>
                <a:ea typeface="Calibri" panose="020F0502020204030204" pitchFamily="34" charset="0"/>
                <a:cs typeface="Arial" panose="020B0604020202020204" pitchFamily="34" charset="0"/>
              </a:rPr>
              <a:t>. Er wordt altijd een steentje in de kist gelegd dat niet kan verbranden. Daarop staat een nummer. Zo weten we zeker dat de as van de juiste persoon is. De oven gaat daarna dicht. Je kan niet zien hoe het verbranden eruit ziet. Het duurt ongeveer anderhalf uur voordat iemand gecremeerd is. Daarna </a:t>
            </a:r>
            <a:r>
              <a:rPr lang="nl-NL" sz="1400" dirty="0">
                <a:latin typeface="Arial" panose="020B0604020202020204" pitchFamily="34" charset="0"/>
                <a:ea typeface="Calibri" panose="020F0502020204030204" pitchFamily="34" charset="0"/>
                <a:cs typeface="Arial" panose="020B0604020202020204" pitchFamily="34" charset="0"/>
              </a:rPr>
              <a:t>blijft de</a:t>
            </a:r>
            <a:r>
              <a:rPr lang="nl-NL" sz="1400" dirty="0">
                <a:effectLst/>
                <a:latin typeface="Arial" panose="020B0604020202020204" pitchFamily="34" charset="0"/>
                <a:ea typeface="Calibri" panose="020F0502020204030204" pitchFamily="34" charset="0"/>
                <a:cs typeface="Arial" panose="020B0604020202020204" pitchFamily="34" charset="0"/>
              </a:rPr>
              <a:t> as over. Deze as wordt, nadat het </a:t>
            </a:r>
            <a:r>
              <a:rPr lang="nl-NL" sz="1400">
                <a:effectLst/>
                <a:latin typeface="Arial" panose="020B0604020202020204" pitchFamily="34" charset="0"/>
                <a:ea typeface="Calibri" panose="020F0502020204030204" pitchFamily="34" charset="0"/>
                <a:cs typeface="Arial" panose="020B0604020202020204" pitchFamily="34" charset="0"/>
              </a:rPr>
              <a:t>is afgekoeld</a:t>
            </a:r>
            <a:r>
              <a:rPr lang="nl-NL" sz="1400">
                <a:latin typeface="Arial" panose="020B0604020202020204" pitchFamily="34" charset="0"/>
                <a:ea typeface="Calibri" panose="020F0502020204030204" pitchFamily="34" charset="0"/>
                <a:cs typeface="Arial" panose="020B0604020202020204" pitchFamily="34" charset="0"/>
              </a:rPr>
              <a:t> i</a:t>
            </a:r>
            <a:r>
              <a:rPr lang="nl-NL" sz="1400">
                <a:effectLst/>
                <a:latin typeface="Arial" panose="020B0604020202020204" pitchFamily="34" charset="0"/>
                <a:ea typeface="Calibri" panose="020F0502020204030204" pitchFamily="34" charset="0"/>
                <a:cs typeface="Arial" panose="020B0604020202020204" pitchFamily="34" charset="0"/>
              </a:rPr>
              <a:t>n </a:t>
            </a:r>
            <a:r>
              <a:rPr lang="nl-NL" sz="1400" dirty="0">
                <a:effectLst/>
                <a:latin typeface="Arial" panose="020B0604020202020204" pitchFamily="34" charset="0"/>
                <a:ea typeface="Calibri" panose="020F0502020204030204" pitchFamily="34" charset="0"/>
                <a:cs typeface="Arial" panose="020B0604020202020204" pitchFamily="34" charset="0"/>
              </a:rPr>
              <a:t>een speciaal blik gedaan. De nabestaanden mogen de as niet meteen mee naar huis nemen. Dit staat in de wet. De as moet 30 dagen (een maand) in het crematorium blijven. Er gaat altijd 1 kist met een overledene in de oven en nooit 2 tegelijk. Als het crematieproces is afgelopen haalt de </a:t>
            </a:r>
            <a:r>
              <a:rPr lang="nl-NL" sz="1400" dirty="0" err="1">
                <a:effectLst/>
                <a:latin typeface="Arial" panose="020B0604020202020204" pitchFamily="34" charset="0"/>
                <a:ea typeface="Calibri" panose="020F0502020204030204" pitchFamily="34" charset="0"/>
                <a:cs typeface="Arial" panose="020B0604020202020204" pitchFamily="34" charset="0"/>
              </a:rPr>
              <a:t>ovenist</a:t>
            </a:r>
            <a:r>
              <a:rPr lang="nl-NL" sz="1400" dirty="0">
                <a:effectLst/>
                <a:latin typeface="Arial" panose="020B0604020202020204" pitchFamily="34" charset="0"/>
                <a:ea typeface="Calibri" panose="020F0502020204030204" pitchFamily="34" charset="0"/>
                <a:cs typeface="Arial" panose="020B0604020202020204" pitchFamily="34" charset="0"/>
              </a:rPr>
              <a:t> altijd alle as uit de oven. Zo weet je zeker dat er geen as van iemand anders bij zit. </a:t>
            </a:r>
          </a:p>
        </p:txBody>
      </p:sp>
      <p:pic>
        <p:nvPicPr>
          <p:cNvPr id="5122" name="Picture 2" descr="Gerelateerde afbeeldingsdetails bekijken">
            <a:extLst>
              <a:ext uri="{FF2B5EF4-FFF2-40B4-BE49-F238E27FC236}">
                <a16:creationId xmlns:a16="http://schemas.microsoft.com/office/drawing/2014/main" id="{7C8ADEAF-A4AA-19C0-1701-E35C77EF89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633"/>
          <a:stretch/>
        </p:blipFill>
        <p:spPr bwMode="auto">
          <a:xfrm rot="5400000">
            <a:off x="7227209" y="1369103"/>
            <a:ext cx="4833938" cy="3724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jdelijke aanduiding voor voettekst 1">
            <a:extLst>
              <a:ext uri="{FF2B5EF4-FFF2-40B4-BE49-F238E27FC236}">
                <a16:creationId xmlns:a16="http://schemas.microsoft.com/office/drawing/2014/main" id="{740C66E7-851C-1466-2324-9592A6C73DC4}"/>
              </a:ext>
            </a:extLst>
          </p:cNvPr>
          <p:cNvSpPr>
            <a:spLocks noGrp="1"/>
          </p:cNvSpPr>
          <p:nvPr>
            <p:ph type="ftr" sz="quarter" idx="11"/>
          </p:nvPr>
        </p:nvSpPr>
        <p:spPr/>
        <p:txBody>
          <a:bodyPr/>
          <a:lstStyle/>
          <a:p>
            <a:r>
              <a:rPr lang="en-US" sz="1000"/>
              <a:t>www.jongeneel-uitvaartdiensten.nl</a:t>
            </a:r>
          </a:p>
        </p:txBody>
      </p:sp>
    </p:spTree>
    <p:extLst>
      <p:ext uri="{BB962C8B-B14F-4D97-AF65-F5344CB8AC3E}">
        <p14:creationId xmlns:p14="http://schemas.microsoft.com/office/powerpoint/2010/main" val="135222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1" name="Rectangle 2054">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F7922B3F-02E9-3A41-6B02-CEE81A398589}"/>
              </a:ext>
            </a:extLst>
          </p:cNvPr>
          <p:cNvSpPr>
            <a:spLocks noGrp="1"/>
          </p:cNvSpPr>
          <p:nvPr>
            <p:ph type="title"/>
          </p:nvPr>
        </p:nvSpPr>
        <p:spPr>
          <a:xfrm>
            <a:off x="838200" y="365125"/>
            <a:ext cx="5387502" cy="1325563"/>
          </a:xfrm>
        </p:spPr>
        <p:txBody>
          <a:bodyPr>
            <a:normAutofit/>
          </a:bodyPr>
          <a:lstStyle/>
          <a:p>
            <a:r>
              <a:rPr lang="nl-NL" sz="3200" dirty="0">
                <a:latin typeface="Arial" panose="020B0604020202020204" pitchFamily="34" charset="0"/>
                <a:cs typeface="Arial" panose="020B0604020202020204" pitchFamily="34" charset="0"/>
              </a:rPr>
              <a:t>Koffietafel</a:t>
            </a:r>
          </a:p>
        </p:txBody>
      </p:sp>
      <p:sp>
        <p:nvSpPr>
          <p:cNvPr id="3" name="Tijdelijke aanduiding voor inhoud 2">
            <a:extLst>
              <a:ext uri="{FF2B5EF4-FFF2-40B4-BE49-F238E27FC236}">
                <a16:creationId xmlns:a16="http://schemas.microsoft.com/office/drawing/2014/main" id="{8E825407-B51F-5473-CD86-71B172A6C6BA}"/>
              </a:ext>
            </a:extLst>
          </p:cNvPr>
          <p:cNvSpPr>
            <a:spLocks noGrp="1"/>
          </p:cNvSpPr>
          <p:nvPr>
            <p:ph idx="1"/>
          </p:nvPr>
        </p:nvSpPr>
        <p:spPr>
          <a:xfrm>
            <a:off x="838200" y="1825625"/>
            <a:ext cx="5387502" cy="4351338"/>
          </a:xfrm>
        </p:spPr>
        <p:txBody>
          <a:bodyPr>
            <a:normAutofit/>
          </a:bodyPr>
          <a:lstStyle/>
          <a:p>
            <a:pPr marL="0" indent="0">
              <a:buNone/>
            </a:pPr>
            <a:r>
              <a:rPr lang="nl-NL" sz="1400" dirty="0">
                <a:effectLst/>
                <a:latin typeface="Arial" panose="020B0604020202020204" pitchFamily="34" charset="0"/>
                <a:ea typeface="Calibri" panose="020F0502020204030204" pitchFamily="34" charset="0"/>
                <a:cs typeface="Arial" panose="020B0604020202020204" pitchFamily="34" charset="0"/>
              </a:rPr>
              <a:t>Na de begrafenis of crematie is het meestal tijd om iets te drinken. Dat heet koffietafel. Het drinken kan koffie en thee zijn met iets lekkers, maar ook een borreltje of glaasje fris met een broodje. Het is een drukke dag geweest waar veel mensen hebben moeten huilen of juist hun tranen hebben ingehouden. Het is dan heel fijn om even met elkaar te praten of juist even een grapje met elkaar te kunnen maken. De koffietafel kan in het crematorium plaatsvinden, maar ook in een café of restaurant.</a:t>
            </a:r>
          </a:p>
          <a:p>
            <a:endParaRPr lang="nl-NL" sz="2200" dirty="0"/>
          </a:p>
        </p:txBody>
      </p:sp>
      <p:pic>
        <p:nvPicPr>
          <p:cNvPr id="2050" name="Picture 2" descr="Afbeeldingsresultaten voor Tekening Tien Vrienden Eten En Drinken">
            <a:extLst>
              <a:ext uri="{FF2B5EF4-FFF2-40B4-BE49-F238E27FC236}">
                <a16:creationId xmlns:a16="http://schemas.microsoft.com/office/drawing/2014/main" id="{2C9EA93B-DD7A-F7C8-04DD-18B692408F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823" r="13832" b="1"/>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207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7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Tijdelijke aanduiding voor voettekst 3">
            <a:extLst>
              <a:ext uri="{FF2B5EF4-FFF2-40B4-BE49-F238E27FC236}">
                <a16:creationId xmlns:a16="http://schemas.microsoft.com/office/drawing/2014/main" id="{F9D14E15-818F-CA1B-74DE-DAC0DB9B4E3E}"/>
              </a:ext>
            </a:extLst>
          </p:cNvPr>
          <p:cNvSpPr>
            <a:spLocks noGrp="1"/>
          </p:cNvSpPr>
          <p:nvPr>
            <p:ph type="ftr" sz="quarter" idx="11"/>
          </p:nvPr>
        </p:nvSpPr>
        <p:spPr/>
        <p:txBody>
          <a:bodyPr/>
          <a:lstStyle/>
          <a:p>
            <a:r>
              <a:rPr lang="en-US" sz="1000"/>
              <a:t>www.jongeneel-uitvaartdiensten.nl</a:t>
            </a:r>
          </a:p>
        </p:txBody>
      </p:sp>
    </p:spTree>
    <p:extLst>
      <p:ext uri="{BB962C8B-B14F-4D97-AF65-F5344CB8AC3E}">
        <p14:creationId xmlns:p14="http://schemas.microsoft.com/office/powerpoint/2010/main" val="2738422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9D11B-7B4D-5E57-2750-8D196BF4A9D7}"/>
              </a:ext>
            </a:extLst>
          </p:cNvPr>
          <p:cNvSpPr>
            <a:spLocks noGrp="1"/>
          </p:cNvSpPr>
          <p:nvPr>
            <p:ph type="title"/>
          </p:nvPr>
        </p:nvSpPr>
        <p:spPr>
          <a:xfrm>
            <a:off x="676275" y="-133544"/>
            <a:ext cx="8040322" cy="867747"/>
          </a:xfrm>
        </p:spPr>
        <p:txBody>
          <a:bodyPr>
            <a:noAutofit/>
          </a:bodyPr>
          <a:lstStyle/>
          <a:p>
            <a:r>
              <a:rPr lang="nl-NL" dirty="0">
                <a:latin typeface="Arial" panose="020B0604020202020204" pitchFamily="34" charset="0"/>
                <a:cs typeface="Arial" panose="020B0604020202020204" pitchFamily="34" charset="0"/>
              </a:rPr>
              <a:t>Wat gebeurt er na een crematie</a:t>
            </a:r>
          </a:p>
        </p:txBody>
      </p:sp>
      <p:sp>
        <p:nvSpPr>
          <p:cNvPr id="3" name="Tijdelijke aanduiding voor inhoud 2">
            <a:extLst>
              <a:ext uri="{FF2B5EF4-FFF2-40B4-BE49-F238E27FC236}">
                <a16:creationId xmlns:a16="http://schemas.microsoft.com/office/drawing/2014/main" id="{E5CF4250-89A2-C1BE-31E6-1E2773A2384E}"/>
              </a:ext>
            </a:extLst>
          </p:cNvPr>
          <p:cNvSpPr>
            <a:spLocks noGrp="1"/>
          </p:cNvSpPr>
          <p:nvPr>
            <p:ph idx="1"/>
          </p:nvPr>
        </p:nvSpPr>
        <p:spPr>
          <a:xfrm>
            <a:off x="6096000" y="4411895"/>
            <a:ext cx="5496758" cy="1949183"/>
          </a:xfrm>
        </p:spPr>
        <p:txBody>
          <a:bodyPr>
            <a:normAutofit/>
          </a:bodyPr>
          <a:lstStyle/>
          <a:p>
            <a:pPr marL="0" indent="0">
              <a:lnSpc>
                <a:spcPct val="107000"/>
              </a:lnSpc>
              <a:spcAft>
                <a:spcPts val="800"/>
              </a:spcAft>
              <a:buNone/>
            </a:pPr>
            <a:r>
              <a:rPr lang="nl-NL" sz="1500" dirty="0">
                <a:effectLst/>
                <a:latin typeface="Arial" panose="020B0604020202020204" pitchFamily="34" charset="0"/>
                <a:ea typeface="Calibri" panose="020F0502020204030204" pitchFamily="34" charset="0"/>
                <a:cs typeface="Arial" panose="020B0604020202020204" pitchFamily="34" charset="0"/>
              </a:rPr>
              <a:t>Een urn is een speciale vaas met een deksel waar de as in kan. Deze urn kun je op een mooie plek in het huis zetten. Je kunt ook een beetje as gebruiken om in een sieraad te doen. Er zijn speciale kettingen, armbanden en ringen waarin plaats is voor as. Er zijn ook mensen die een urn begraven. Eigenlijk ziet dit er hetzelfde uit als een graf, maar dan heel klein. De steen die er dan op staat is ook kleiner. </a:t>
            </a:r>
          </a:p>
          <a:p>
            <a:pPr marL="0" indent="0">
              <a:lnSpc>
                <a:spcPct val="107000"/>
              </a:lnSpc>
              <a:spcAft>
                <a:spcPts val="800"/>
              </a:spcAft>
              <a:buNone/>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tekst 3">
            <a:extLst>
              <a:ext uri="{FF2B5EF4-FFF2-40B4-BE49-F238E27FC236}">
                <a16:creationId xmlns:a16="http://schemas.microsoft.com/office/drawing/2014/main" id="{9F9A5633-BC18-C1F3-63A1-5537DFFF0C6C}"/>
              </a:ext>
            </a:extLst>
          </p:cNvPr>
          <p:cNvSpPr>
            <a:spLocks noGrp="1"/>
          </p:cNvSpPr>
          <p:nvPr>
            <p:ph type="body" sz="half" idx="2"/>
          </p:nvPr>
        </p:nvSpPr>
        <p:spPr>
          <a:xfrm>
            <a:off x="676275" y="1054360"/>
            <a:ext cx="5419726" cy="1936490"/>
          </a:xfrm>
        </p:spPr>
        <p:txBody>
          <a:bodyPr>
            <a:noAutofit/>
          </a:bodyPr>
          <a:lstStyle/>
          <a:p>
            <a:r>
              <a:rPr lang="nl-NL" sz="1400" dirty="0">
                <a:effectLst/>
                <a:latin typeface="Arial" panose="020B0604020202020204" pitchFamily="34" charset="0"/>
                <a:ea typeface="Calibri" panose="020F0502020204030204" pitchFamily="34" charset="0"/>
                <a:cs typeface="Arial" panose="020B0604020202020204" pitchFamily="34" charset="0"/>
              </a:rPr>
              <a:t>Als de crematie afgelopen is en de as door de </a:t>
            </a:r>
            <a:r>
              <a:rPr lang="nl-NL" sz="1400" dirty="0" err="1">
                <a:effectLst/>
                <a:latin typeface="Arial" panose="020B0604020202020204" pitchFamily="34" charset="0"/>
                <a:ea typeface="Calibri" panose="020F0502020204030204" pitchFamily="34" charset="0"/>
                <a:cs typeface="Arial" panose="020B0604020202020204" pitchFamily="34" charset="0"/>
              </a:rPr>
              <a:t>ovenist</a:t>
            </a:r>
            <a:r>
              <a:rPr lang="nl-NL" sz="1400" dirty="0">
                <a:effectLst/>
                <a:latin typeface="Arial" panose="020B0604020202020204" pitchFamily="34" charset="0"/>
                <a:ea typeface="Calibri" panose="020F0502020204030204" pitchFamily="34" charset="0"/>
                <a:cs typeface="Arial" panose="020B0604020202020204" pitchFamily="34" charset="0"/>
              </a:rPr>
              <a:t> in het speciale blik is gedaan moeten de nabestaanden 30 dagen wachten. In die 30 dagen hebben hun de  tijd om na te denken over wat er met de as gaat gebeuren. Er zijn verschillende dingen die je met as kunt doen. </a:t>
            </a:r>
          </a:p>
          <a:p>
            <a:r>
              <a:rPr lang="nl-NL" sz="1400" dirty="0">
                <a:effectLst/>
                <a:latin typeface="Arial" panose="020B0604020202020204" pitchFamily="34" charset="0"/>
                <a:ea typeface="Calibri" panose="020F0502020204030204" pitchFamily="34" charset="0"/>
                <a:cs typeface="Arial" panose="020B0604020202020204" pitchFamily="34" charset="0"/>
              </a:rPr>
              <a:t>1. Je kunt het in een urn doen; 2. Je kunt het in een sieraad doen; 3. Je kunt het uitstrooien op een bijzondere plek; 4. Je kunt de urn begraven; 5. Je kunt de urn in een speciale muur zetten; 6. Je kunt het in een kunstwerk doen. </a:t>
            </a:r>
          </a:p>
          <a:p>
            <a:r>
              <a:rPr lang="nl-NL" sz="1400" dirty="0">
                <a:latin typeface="Arial" panose="020B0604020202020204" pitchFamily="34" charset="0"/>
                <a:cs typeface="Arial" panose="020B0604020202020204" pitchFamily="34" charset="0"/>
              </a:rPr>
              <a:t>Opdracht: Versier een urn</a:t>
            </a:r>
          </a:p>
        </p:txBody>
      </p:sp>
      <p:pic>
        <p:nvPicPr>
          <p:cNvPr id="6" name="Afbeelding 5">
            <a:extLst>
              <a:ext uri="{FF2B5EF4-FFF2-40B4-BE49-F238E27FC236}">
                <a16:creationId xmlns:a16="http://schemas.microsoft.com/office/drawing/2014/main" id="{99D36233-0FC9-C5A5-AD7A-A91F5776F6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43" y="1231641"/>
            <a:ext cx="3582956" cy="2752530"/>
          </a:xfrm>
          <a:prstGeom prst="rect">
            <a:avLst/>
          </a:prstGeom>
        </p:spPr>
      </p:pic>
      <p:pic>
        <p:nvPicPr>
          <p:cNvPr id="3074" name="Picture 2" descr="Afbeeldingsresultaten voor Tekening urn">
            <a:extLst>
              <a:ext uri="{FF2B5EF4-FFF2-40B4-BE49-F238E27FC236}">
                <a16:creationId xmlns:a16="http://schemas.microsoft.com/office/drawing/2014/main" id="{135B53D1-C7AE-37AE-1013-B515A6C38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271" y="3842336"/>
            <a:ext cx="2156357" cy="2358758"/>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voettekst 4">
            <a:extLst>
              <a:ext uri="{FF2B5EF4-FFF2-40B4-BE49-F238E27FC236}">
                <a16:creationId xmlns:a16="http://schemas.microsoft.com/office/drawing/2014/main" id="{9893E2F8-B03F-2661-A67C-E1D086FEC34F}"/>
              </a:ext>
            </a:extLst>
          </p:cNvPr>
          <p:cNvSpPr>
            <a:spLocks noGrp="1"/>
          </p:cNvSpPr>
          <p:nvPr>
            <p:ph type="ftr" sz="quarter" idx="11"/>
          </p:nvPr>
        </p:nvSpPr>
        <p:spPr/>
        <p:txBody>
          <a:bodyPr/>
          <a:lstStyle/>
          <a:p>
            <a:r>
              <a:rPr lang="en-US" sz="1000"/>
              <a:t>www.jongeneel-uitvaartdiensten.nl</a:t>
            </a:r>
          </a:p>
        </p:txBody>
      </p:sp>
    </p:spTree>
    <p:extLst>
      <p:ext uri="{BB962C8B-B14F-4D97-AF65-F5344CB8AC3E}">
        <p14:creationId xmlns:p14="http://schemas.microsoft.com/office/powerpoint/2010/main" val="2571351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Freeform: Shape 8200">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3" name="Freeform: Shape 8202">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8205" name="Rectangle 8204">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7" name="Arc 8206">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9E83EC7-4D7D-B229-9498-8F937CB9EFDF}"/>
              </a:ext>
            </a:extLst>
          </p:cNvPr>
          <p:cNvSpPr>
            <a:spLocks noGrp="1"/>
          </p:cNvSpPr>
          <p:nvPr>
            <p:ph type="title"/>
          </p:nvPr>
        </p:nvSpPr>
        <p:spPr>
          <a:xfrm>
            <a:off x="4184542" y="486184"/>
            <a:ext cx="7363990" cy="1325563"/>
          </a:xfrm>
        </p:spPr>
        <p:txBody>
          <a:bodyPr vert="horz" lIns="91440" tIns="45720" rIns="91440" bIns="45720" rtlCol="0" anchor="ctr">
            <a:normAutofit/>
          </a:bodyPr>
          <a:lstStyle/>
          <a:p>
            <a:r>
              <a:rPr lang="en-US" kern="1200" dirty="0" err="1">
                <a:solidFill>
                  <a:schemeClr val="tx1"/>
                </a:solidFill>
                <a:latin typeface="Arial" panose="020B0604020202020204" pitchFamily="34" charset="0"/>
                <a:cs typeface="Arial" panose="020B0604020202020204" pitchFamily="34" charset="0"/>
              </a:rPr>
              <a:t>Uitstrooien</a:t>
            </a:r>
            <a:r>
              <a:rPr lang="en-US" kern="1200" dirty="0">
                <a:solidFill>
                  <a:schemeClr val="tx1"/>
                </a:solidFill>
                <a:latin typeface="Arial" panose="020B0604020202020204" pitchFamily="34" charset="0"/>
                <a:cs typeface="Arial" panose="020B0604020202020204" pitchFamily="34" charset="0"/>
              </a:rPr>
              <a:t> of </a:t>
            </a:r>
            <a:r>
              <a:rPr lang="en-US" kern="1200" dirty="0" err="1">
                <a:solidFill>
                  <a:schemeClr val="tx1"/>
                </a:solidFill>
                <a:latin typeface="Arial" panose="020B0604020202020204" pitchFamily="34" charset="0"/>
                <a:cs typeface="Arial" panose="020B0604020202020204" pitchFamily="34" charset="0"/>
              </a:rPr>
              <a:t>urnenmuur</a:t>
            </a:r>
            <a:endParaRPr lang="en-US" kern="1200" dirty="0">
              <a:solidFill>
                <a:schemeClr val="tx1"/>
              </a:solidFill>
              <a:latin typeface="Arial" panose="020B0604020202020204" pitchFamily="34" charset="0"/>
              <a:cs typeface="Arial" panose="020B0604020202020204" pitchFamily="34" charset="0"/>
            </a:endParaRPr>
          </a:p>
        </p:txBody>
      </p:sp>
      <p:pic>
        <p:nvPicPr>
          <p:cNvPr id="8194" name="Picture 2" descr="Urnenmuur - Van Ganzenwinkel Natuursteen">
            <a:extLst>
              <a:ext uri="{FF2B5EF4-FFF2-40B4-BE49-F238E27FC236}">
                <a16:creationId xmlns:a16="http://schemas.microsoft.com/office/drawing/2014/main" id="{E1DC2A59-E14E-B8E6-CFE1-9B7AA32C38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30" r="15321" b="1"/>
          <a:stretch/>
        </p:blipFill>
        <p:spPr bwMode="auto">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8196" name="Picture 4" descr="Hoeveel as is er na crematie van een overledene? – Uitvaartvlaanderen.be">
            <a:extLst>
              <a:ext uri="{FF2B5EF4-FFF2-40B4-BE49-F238E27FC236}">
                <a16:creationId xmlns:a16="http://schemas.microsoft.com/office/drawing/2014/main" id="{1C82C581-F099-9C51-0D93-CBC243D3AF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0" r="26035" b="-3"/>
          <a:stretch/>
        </p:blipFill>
        <p:spPr bwMode="auto">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
        <p:nvSpPr>
          <p:cNvPr id="4" name="Tijdelijke aanduiding voor tekst 3">
            <a:extLst>
              <a:ext uri="{FF2B5EF4-FFF2-40B4-BE49-F238E27FC236}">
                <a16:creationId xmlns:a16="http://schemas.microsoft.com/office/drawing/2014/main" id="{B73AA05D-E7B4-CBDA-D682-31970B67BCE8}"/>
              </a:ext>
            </a:extLst>
          </p:cNvPr>
          <p:cNvSpPr>
            <a:spLocks noGrp="1"/>
          </p:cNvSpPr>
          <p:nvPr>
            <p:ph type="body" sz="half" idx="2"/>
          </p:nvPr>
        </p:nvSpPr>
        <p:spPr>
          <a:xfrm>
            <a:off x="4184542" y="1946684"/>
            <a:ext cx="7363990" cy="4351338"/>
          </a:xfrm>
        </p:spPr>
        <p:txBody>
          <a:bodyPr vert="horz" lIns="91440" tIns="45720" rIns="91440" bIns="45720" rtlCol="0">
            <a:normAutofit/>
          </a:bodyPr>
          <a:lstStyle/>
          <a:p>
            <a:r>
              <a:rPr lang="en-US" sz="1400" dirty="0">
                <a:effectLst/>
                <a:latin typeface="Arial" panose="020B0604020202020204" pitchFamily="34" charset="0"/>
                <a:cs typeface="Arial" panose="020B0604020202020204" pitchFamily="34" charset="0"/>
              </a:rPr>
              <a:t>Op </a:t>
            </a:r>
            <a:r>
              <a:rPr lang="en-US" sz="1400" dirty="0" err="1">
                <a:effectLst/>
                <a:latin typeface="Arial" panose="020B0604020202020204" pitchFamily="34" charset="0"/>
                <a:cs typeface="Arial" panose="020B0604020202020204" pitchFamily="34" charset="0"/>
              </a:rPr>
              <a:t>sommige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begraafplaatsen</a:t>
            </a:r>
            <a:r>
              <a:rPr lang="en-US" sz="1400" dirty="0">
                <a:effectLst/>
                <a:latin typeface="Arial" panose="020B0604020202020204" pitchFamily="34" charset="0"/>
                <a:cs typeface="Arial" panose="020B0604020202020204" pitchFamily="34" charset="0"/>
              </a:rPr>
              <a:t> of crematoria is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urnenmuur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Dit</a:t>
            </a:r>
            <a:r>
              <a:rPr lang="en-US" sz="1400" dirty="0">
                <a:effectLst/>
                <a:latin typeface="Arial" panose="020B0604020202020204" pitchFamily="34" charset="0"/>
                <a:cs typeface="Arial" panose="020B0604020202020204" pitchFamily="34" charset="0"/>
              </a:rPr>
              <a:t> is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muur</a:t>
            </a:r>
            <a:r>
              <a:rPr lang="en-US" sz="1400" dirty="0">
                <a:effectLst/>
                <a:latin typeface="Arial" panose="020B0604020202020204" pitchFamily="34" charset="0"/>
                <a:cs typeface="Arial" panose="020B0604020202020204" pitchFamily="34" charset="0"/>
              </a:rPr>
              <a:t> met </a:t>
            </a:r>
            <a:r>
              <a:rPr lang="en-US" sz="1400" dirty="0" err="1">
                <a:effectLst/>
                <a:latin typeface="Arial" panose="020B0604020202020204" pitchFamily="34" charset="0"/>
                <a:cs typeface="Arial" panose="020B0604020202020204" pitchFamily="34" charset="0"/>
              </a:rPr>
              <a:t>allemaal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vakjes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waarin</a:t>
            </a:r>
            <a:r>
              <a:rPr lang="en-US" sz="1400" dirty="0">
                <a:effectLst/>
                <a:latin typeface="Arial" panose="020B0604020202020204" pitchFamily="34" charset="0"/>
                <a:cs typeface="Arial" panose="020B0604020202020204" pitchFamily="34" charset="0"/>
              </a:rPr>
              <a:t> je de urn </a:t>
            </a:r>
            <a:r>
              <a:rPr lang="en-US" sz="1400" dirty="0" err="1">
                <a:effectLst/>
                <a:latin typeface="Arial" panose="020B0604020202020204" pitchFamily="34" charset="0"/>
                <a:cs typeface="Arial" panose="020B0604020202020204" pitchFamily="34" charset="0"/>
              </a:rPr>
              <a:t>neer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kunt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zetten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Hier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kun</a:t>
            </a:r>
            <a:r>
              <a:rPr lang="en-US" sz="1400" dirty="0">
                <a:effectLst/>
                <a:latin typeface="Arial" panose="020B0604020202020204" pitchFamily="34" charset="0"/>
                <a:cs typeface="Arial" panose="020B0604020202020204" pitchFamily="34" charset="0"/>
              </a:rPr>
              <a:t> je dan </a:t>
            </a:r>
            <a:r>
              <a:rPr lang="en-US" sz="1400" dirty="0" err="1">
                <a:effectLst/>
                <a:latin typeface="Arial" panose="020B0604020202020204" pitchFamily="34" charset="0"/>
                <a:cs typeface="Arial" panose="020B0604020202020204" pitchFamily="34" charset="0"/>
              </a:rPr>
              <a:t>bij</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gaan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zitten</a:t>
            </a:r>
            <a:r>
              <a:rPr lang="en-US" sz="1400" dirty="0">
                <a:effectLst/>
                <a:latin typeface="Arial" panose="020B0604020202020204" pitchFamily="34" charset="0"/>
                <a:cs typeface="Arial" panose="020B0604020202020204" pitchFamily="34" charset="0"/>
              </a:rPr>
              <a:t> om </a:t>
            </a:r>
            <a:r>
              <a:rPr lang="en-US" sz="1400" dirty="0" err="1">
                <a:effectLst/>
                <a:latin typeface="Arial" panose="020B0604020202020204" pitchFamily="34" charset="0"/>
                <a:cs typeface="Arial" panose="020B0604020202020204" pitchFamily="34" charset="0"/>
              </a:rPr>
              <a:t>aan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diegene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denken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Uitstrooien</a:t>
            </a:r>
            <a:r>
              <a:rPr lang="en-US" sz="1400" dirty="0">
                <a:effectLst/>
                <a:latin typeface="Arial" panose="020B0604020202020204" pitchFamily="34" charset="0"/>
                <a:cs typeface="Arial" panose="020B0604020202020204" pitchFamily="34" charset="0"/>
              </a:rPr>
              <a:t> is </a:t>
            </a:r>
            <a:r>
              <a:rPr lang="en-US" sz="1400" dirty="0" err="1">
                <a:effectLst/>
                <a:latin typeface="Arial" panose="020B0604020202020204" pitchFamily="34" charset="0"/>
                <a:cs typeface="Arial" panose="020B0604020202020204" pitchFamily="34" charset="0"/>
              </a:rPr>
              <a:t>iets</a:t>
            </a:r>
            <a:r>
              <a:rPr lang="en-US" sz="1400" dirty="0">
                <a:effectLst/>
                <a:latin typeface="Arial" panose="020B0604020202020204" pitchFamily="34" charset="0"/>
                <a:cs typeface="Arial" panose="020B0604020202020204" pitchFamily="34" charset="0"/>
              </a:rPr>
              <a:t> wat </a:t>
            </a:r>
            <a:r>
              <a:rPr lang="en-US" sz="1400" dirty="0" err="1">
                <a:effectLst/>
                <a:latin typeface="Arial" panose="020B0604020202020204" pitchFamily="34" charset="0"/>
                <a:cs typeface="Arial" panose="020B0604020202020204" pitchFamily="34" charset="0"/>
              </a:rPr>
              <a:t>ook</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veel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mensen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doen</a:t>
            </a:r>
            <a:r>
              <a:rPr lang="en-US" sz="1400" dirty="0">
                <a:effectLst/>
                <a:latin typeface="Arial" panose="020B0604020202020204" pitchFamily="34" charset="0"/>
                <a:cs typeface="Arial" panose="020B0604020202020204" pitchFamily="34" charset="0"/>
              </a:rPr>
              <a:t>. Ze </a:t>
            </a:r>
            <a:r>
              <a:rPr lang="en-US" sz="1400" dirty="0" err="1">
                <a:effectLst/>
                <a:latin typeface="Arial" panose="020B0604020202020204" pitchFamily="34" charset="0"/>
                <a:cs typeface="Arial" panose="020B0604020202020204" pitchFamily="34" charset="0"/>
              </a:rPr>
              <a:t>gaan</a:t>
            </a:r>
            <a:r>
              <a:rPr lang="en-US" sz="1400" dirty="0">
                <a:effectLst/>
                <a:latin typeface="Arial" panose="020B0604020202020204" pitchFamily="34" charset="0"/>
                <a:cs typeface="Arial" panose="020B0604020202020204" pitchFamily="34" charset="0"/>
              </a:rPr>
              <a:t> dan </a:t>
            </a:r>
            <a:r>
              <a:rPr lang="en-US" sz="1400" dirty="0" err="1">
                <a:effectLst/>
                <a:latin typeface="Arial" panose="020B0604020202020204" pitchFamily="34" charset="0"/>
                <a:cs typeface="Arial" panose="020B0604020202020204" pitchFamily="34" charset="0"/>
              </a:rPr>
              <a:t>naar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bijvoorbeeld</a:t>
            </a:r>
            <a:r>
              <a:rPr lang="en-US" sz="1400" dirty="0">
                <a:effectLst/>
                <a:latin typeface="Arial" panose="020B0604020202020204" pitchFamily="34" charset="0"/>
                <a:cs typeface="Arial" panose="020B0604020202020204" pitchFamily="34" charset="0"/>
              </a:rPr>
              <a:t> de zee of het </a:t>
            </a:r>
            <a:r>
              <a:rPr lang="en-US" sz="1400" dirty="0" err="1">
                <a:effectLst/>
                <a:latin typeface="Arial" panose="020B0604020202020204" pitchFamily="34" charset="0"/>
                <a:cs typeface="Arial" panose="020B0604020202020204" pitchFamily="34" charset="0"/>
              </a:rPr>
              <a:t>bos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strooien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daar</a:t>
            </a:r>
            <a:r>
              <a:rPr lang="en-US" sz="1400" dirty="0">
                <a:effectLst/>
                <a:latin typeface="Arial" panose="020B0604020202020204" pitchFamily="34" charset="0"/>
                <a:cs typeface="Arial" panose="020B0604020202020204" pitchFamily="34" charset="0"/>
              </a:rPr>
              <a:t> de as </a:t>
            </a:r>
            <a:r>
              <a:rPr lang="en-US" sz="1400" dirty="0" err="1">
                <a:effectLst/>
                <a:latin typeface="Arial" panose="020B0604020202020204" pitchFamily="34" charset="0"/>
                <a:cs typeface="Arial" panose="020B0604020202020204" pitchFamily="34" charset="0"/>
              </a:rPr>
              <a:t>uit</a:t>
            </a:r>
            <a:r>
              <a:rPr lang="en-US" sz="1400" dirty="0">
                <a:effectLst/>
                <a:latin typeface="Arial" panose="020B0604020202020204" pitchFamily="34" charset="0"/>
                <a:cs typeface="Arial" panose="020B0604020202020204" pitchFamily="34" charset="0"/>
              </a:rPr>
              <a:t>.</a:t>
            </a:r>
          </a:p>
          <a:p>
            <a:pPr indent="-228600">
              <a:buFont typeface="Arial" panose="020B0604020202020204" pitchFamily="34" charset="0"/>
              <a:buChar char="•"/>
            </a:pPr>
            <a:endParaRPr lang="en-US" sz="1400" dirty="0">
              <a:effectLst/>
              <a:latin typeface="Arial" panose="020B0604020202020204" pitchFamily="34" charset="0"/>
              <a:cs typeface="Arial" panose="020B0604020202020204" pitchFamily="34" charset="0"/>
            </a:endParaRPr>
          </a:p>
          <a:p>
            <a:r>
              <a:rPr lang="en-US" sz="1400" dirty="0" err="1">
                <a:latin typeface="Arial" panose="020B0604020202020204" pitchFamily="34" charset="0"/>
                <a:cs typeface="Arial" panose="020B0604020202020204" pitchFamily="34" charset="0"/>
              </a:rPr>
              <a:t>Vraag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weet</a:t>
            </a:r>
            <a:r>
              <a:rPr lang="en-US" sz="1400" dirty="0">
                <a:latin typeface="Arial" panose="020B0604020202020204" pitchFamily="34" charset="0"/>
                <a:cs typeface="Arial" panose="020B0604020202020204" pitchFamily="34" charset="0"/>
              </a:rPr>
              <a:t> je </a:t>
            </a:r>
            <a:r>
              <a:rPr lang="en-US" sz="1400" dirty="0" err="1">
                <a:latin typeface="Arial" panose="020B0604020202020204" pitchFamily="34" charset="0"/>
                <a:cs typeface="Arial" panose="020B0604020202020204" pitchFamily="34" charset="0"/>
              </a:rPr>
              <a:t>een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fijn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plekje</a:t>
            </a:r>
            <a:r>
              <a:rPr lang="en-US" sz="1400" dirty="0">
                <a:latin typeface="Arial" panose="020B0604020202020204" pitchFamily="34" charset="0"/>
                <a:cs typeface="Arial" panose="020B0604020202020204" pitchFamily="34" charset="0"/>
              </a:rPr>
              <a:t> om as </a:t>
            </a:r>
            <a:r>
              <a:rPr lang="en-US" sz="1400" dirty="0" err="1">
                <a:latin typeface="Arial" panose="020B0604020202020204" pitchFamily="34" charset="0"/>
                <a:cs typeface="Arial" panose="020B0604020202020204" pitchFamily="34" charset="0"/>
              </a:rPr>
              <a:t>uit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strooien</a:t>
            </a:r>
            <a:r>
              <a:rPr lang="en-US" sz="1400" dirty="0">
                <a:latin typeface="Arial" panose="020B0604020202020204" pitchFamily="34" charset="0"/>
                <a:cs typeface="Arial" panose="020B0604020202020204" pitchFamily="34" charset="0"/>
              </a:rPr>
              <a:t>?</a:t>
            </a:r>
          </a:p>
        </p:txBody>
      </p:sp>
      <p:sp>
        <p:nvSpPr>
          <p:cNvPr id="3" name="Tijdelijke aanduiding voor voettekst 2">
            <a:extLst>
              <a:ext uri="{FF2B5EF4-FFF2-40B4-BE49-F238E27FC236}">
                <a16:creationId xmlns:a16="http://schemas.microsoft.com/office/drawing/2014/main" id="{A5B08197-69F9-F9C3-C4CC-F3932A571C0C}"/>
              </a:ext>
            </a:extLst>
          </p:cNvPr>
          <p:cNvSpPr>
            <a:spLocks noGrp="1"/>
          </p:cNvSpPr>
          <p:nvPr>
            <p:ph type="ftr" sz="quarter" idx="11"/>
          </p:nvPr>
        </p:nvSpPr>
        <p:spPr>
          <a:xfrm>
            <a:off x="6151294" y="6356350"/>
            <a:ext cx="3754706" cy="365125"/>
          </a:xfrm>
        </p:spPr>
        <p:txBody>
          <a:bodyPr vert="horz" lIns="91440" tIns="45720" rIns="91440" bIns="45720" rtlCol="0" anchor="ctr">
            <a:normAutofit/>
          </a:bodyPr>
          <a:lstStyle/>
          <a:p>
            <a:pPr>
              <a:spcAft>
                <a:spcPts val="600"/>
              </a:spcAft>
            </a:pPr>
            <a:r>
              <a:rPr lang="en-US" kern="1200" cap="none" spc="0" baseline="0">
                <a:solidFill>
                  <a:prstClr val="black">
                    <a:tint val="75000"/>
                  </a:prstClr>
                </a:solidFill>
                <a:latin typeface="+mn-lt"/>
                <a:ea typeface="+mn-ea"/>
                <a:cs typeface="+mn-cs"/>
              </a:rPr>
              <a:t>www.jongeneel-uitvaartdiensten.nl</a:t>
            </a:r>
          </a:p>
        </p:txBody>
      </p:sp>
    </p:spTree>
    <p:extLst>
      <p:ext uri="{BB962C8B-B14F-4D97-AF65-F5344CB8AC3E}">
        <p14:creationId xmlns:p14="http://schemas.microsoft.com/office/powerpoint/2010/main" val="3316406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5" name="Freeform: Shape 6184">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87" name="Arc 6186">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6189" name="Rectangle 6188">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91" name="Arc 619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F21A94A-A273-53AD-7FBB-1E772C91BA0D}"/>
              </a:ext>
            </a:extLst>
          </p:cNvPr>
          <p:cNvSpPr>
            <a:spLocks noGrp="1"/>
          </p:cNvSpPr>
          <p:nvPr>
            <p:ph type="title"/>
          </p:nvPr>
        </p:nvSpPr>
        <p:spPr>
          <a:xfrm>
            <a:off x="5477316" y="1731335"/>
            <a:ext cx="6276520" cy="2750419"/>
          </a:xfrm>
        </p:spPr>
        <p:txBody>
          <a:bodyPr vert="horz" lIns="91440" tIns="45720" rIns="91440" bIns="45720" rtlCol="0" anchor="b">
            <a:normAutofit/>
          </a:bodyPr>
          <a:lstStyle/>
          <a:p>
            <a:pPr algn="ctr"/>
            <a:r>
              <a:rPr lang="en-US" sz="4700" kern="1200" dirty="0">
                <a:solidFill>
                  <a:schemeClr val="tx1"/>
                </a:solidFill>
                <a:latin typeface="Arial" panose="020B0604020202020204" pitchFamily="34" charset="0"/>
                <a:cs typeface="Arial" panose="020B0604020202020204" pitchFamily="34" charset="0"/>
              </a:rPr>
              <a:t>Heb je </a:t>
            </a:r>
            <a:r>
              <a:rPr lang="en-US" sz="4700" kern="1200" dirty="0" err="1">
                <a:solidFill>
                  <a:schemeClr val="tx1"/>
                </a:solidFill>
                <a:latin typeface="Arial" panose="020B0604020202020204" pitchFamily="34" charset="0"/>
                <a:cs typeface="Arial" panose="020B0604020202020204" pitchFamily="34" charset="0"/>
              </a:rPr>
              <a:t>nog</a:t>
            </a:r>
            <a:r>
              <a:rPr lang="en-US" sz="4700" kern="1200" dirty="0">
                <a:solidFill>
                  <a:schemeClr val="tx1"/>
                </a:solidFill>
                <a:latin typeface="Arial" panose="020B0604020202020204" pitchFamily="34" charset="0"/>
                <a:cs typeface="Arial" panose="020B0604020202020204" pitchFamily="34" charset="0"/>
              </a:rPr>
              <a:t> </a:t>
            </a:r>
            <a:r>
              <a:rPr lang="en-US" sz="4700" kern="1200" dirty="0" err="1">
                <a:solidFill>
                  <a:schemeClr val="tx1"/>
                </a:solidFill>
                <a:latin typeface="Arial" panose="020B0604020202020204" pitchFamily="34" charset="0"/>
                <a:cs typeface="Arial" panose="020B0604020202020204" pitchFamily="34" charset="0"/>
              </a:rPr>
              <a:t>vragen</a:t>
            </a:r>
            <a:r>
              <a:rPr lang="en-US" sz="4700" kern="1200" dirty="0">
                <a:solidFill>
                  <a:schemeClr val="tx1"/>
                </a:solidFill>
                <a:latin typeface="Arial" panose="020B0604020202020204" pitchFamily="34" charset="0"/>
                <a:cs typeface="Arial" panose="020B0604020202020204" pitchFamily="34" charset="0"/>
              </a:rPr>
              <a:t>,</a:t>
            </a:r>
            <a:br>
              <a:rPr lang="en-US" sz="4700" kern="1200" dirty="0">
                <a:solidFill>
                  <a:schemeClr val="tx1"/>
                </a:solidFill>
                <a:latin typeface="Arial" panose="020B0604020202020204" pitchFamily="34" charset="0"/>
                <a:cs typeface="Arial" panose="020B0604020202020204" pitchFamily="34" charset="0"/>
              </a:rPr>
            </a:br>
            <a:r>
              <a:rPr lang="en-US" sz="4700" kern="1200" dirty="0">
                <a:solidFill>
                  <a:schemeClr val="tx1"/>
                </a:solidFill>
                <a:latin typeface="Arial" panose="020B0604020202020204" pitchFamily="34" charset="0"/>
                <a:cs typeface="Arial" panose="020B0604020202020204" pitchFamily="34" charset="0"/>
              </a:rPr>
              <a:t>tips </a:t>
            </a:r>
            <a:r>
              <a:rPr lang="en-US" sz="4700" dirty="0">
                <a:latin typeface="Arial" panose="020B0604020202020204" pitchFamily="34" charset="0"/>
                <a:cs typeface="Arial" panose="020B0604020202020204" pitchFamily="34" charset="0"/>
              </a:rPr>
              <a:t>of</a:t>
            </a:r>
            <a:r>
              <a:rPr lang="en-US" sz="4700" kern="1200" dirty="0">
                <a:solidFill>
                  <a:schemeClr val="tx1"/>
                </a:solidFill>
                <a:latin typeface="Arial" panose="020B0604020202020204" pitchFamily="34" charset="0"/>
                <a:cs typeface="Arial" panose="020B0604020202020204" pitchFamily="34" charset="0"/>
              </a:rPr>
              <a:t> tops?</a:t>
            </a:r>
          </a:p>
        </p:txBody>
      </p:sp>
      <p:pic>
        <p:nvPicPr>
          <p:cNvPr id="6146" name="Picture 2" descr="Samen zoeken naar antwoorden op moeilijke of verrassende vragen | Kerknet">
            <a:extLst>
              <a:ext uri="{FF2B5EF4-FFF2-40B4-BE49-F238E27FC236}">
                <a16:creationId xmlns:a16="http://schemas.microsoft.com/office/drawing/2014/main" id="{D7891FF6-9679-0C07-92C1-2E1F1BBBCE0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656" r="13543"/>
          <a:stretch/>
        </p:blipFill>
        <p:spPr bwMode="auto">
          <a:xfrm>
            <a:off x="1393882" y="580686"/>
            <a:ext cx="4154657" cy="5868078"/>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a:noFill/>
          <a:extLst>
            <a:ext uri="{909E8E84-426E-40DD-AFC4-6F175D3DCCD1}">
              <a14:hiddenFill xmlns:a14="http://schemas.microsoft.com/office/drawing/2010/main">
                <a:solidFill>
                  <a:srgbClr val="FFFFFF"/>
                </a:solidFill>
              </a14:hiddenFill>
            </a:ext>
          </a:extLst>
        </p:spPr>
      </p:pic>
      <p:sp>
        <p:nvSpPr>
          <p:cNvPr id="6193" name="Oval 6192">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voettekst 2">
            <a:extLst>
              <a:ext uri="{FF2B5EF4-FFF2-40B4-BE49-F238E27FC236}">
                <a16:creationId xmlns:a16="http://schemas.microsoft.com/office/drawing/2014/main" id="{DE8B4BAC-56D5-3B09-B0F1-561CA848C81F}"/>
              </a:ext>
            </a:extLst>
          </p:cNvPr>
          <p:cNvSpPr>
            <a:spLocks noGrp="1"/>
          </p:cNvSpPr>
          <p:nvPr>
            <p:ph type="ftr" sz="quarter" idx="11"/>
          </p:nvPr>
        </p:nvSpPr>
        <p:spPr/>
        <p:txBody>
          <a:bodyPr/>
          <a:lstStyle/>
          <a:p>
            <a:r>
              <a:rPr lang="en-US" sz="1000"/>
              <a:t>www.jongeneel-uitvaartdiensten.nl</a:t>
            </a:r>
          </a:p>
        </p:txBody>
      </p:sp>
    </p:spTree>
    <p:extLst>
      <p:ext uri="{BB962C8B-B14F-4D97-AF65-F5344CB8AC3E}">
        <p14:creationId xmlns:p14="http://schemas.microsoft.com/office/powerpoint/2010/main" val="3616406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1A8009DB-A081-6C87-5A6E-962303160867}"/>
              </a:ext>
            </a:extLst>
          </p:cNvPr>
          <p:cNvSpPr>
            <a:spLocks noGrp="1"/>
          </p:cNvSpPr>
          <p:nvPr>
            <p:ph type="title"/>
          </p:nvPr>
        </p:nvSpPr>
        <p:spPr>
          <a:xfrm>
            <a:off x="838200" y="365125"/>
            <a:ext cx="5387502" cy="1325563"/>
          </a:xfrm>
        </p:spPr>
        <p:txBody>
          <a:bodyPr>
            <a:normAutofit/>
          </a:bodyPr>
          <a:lstStyle/>
          <a:p>
            <a:r>
              <a:rPr lang="nl-NL" dirty="0">
                <a:latin typeface="Arial" panose="020B0604020202020204" pitchFamily="34" charset="0"/>
                <a:cs typeface="Arial" panose="020B0604020202020204" pitchFamily="34" charset="0"/>
              </a:rPr>
              <a:t>Dood, en dan?</a:t>
            </a:r>
          </a:p>
        </p:txBody>
      </p:sp>
      <p:sp>
        <p:nvSpPr>
          <p:cNvPr id="9" name="Content Placeholder 8">
            <a:extLst>
              <a:ext uri="{FF2B5EF4-FFF2-40B4-BE49-F238E27FC236}">
                <a16:creationId xmlns:a16="http://schemas.microsoft.com/office/drawing/2014/main" id="{44A0D787-B843-17E6-48FA-741BDD4EB5B6}"/>
              </a:ext>
            </a:extLst>
          </p:cNvPr>
          <p:cNvSpPr>
            <a:spLocks noGrp="1"/>
          </p:cNvSpPr>
          <p:nvPr>
            <p:ph idx="1"/>
          </p:nvPr>
        </p:nvSpPr>
        <p:spPr>
          <a:xfrm>
            <a:off x="838200" y="1825625"/>
            <a:ext cx="5387502" cy="4351338"/>
          </a:xfrm>
        </p:spPr>
        <p:txBody>
          <a:bodyPr>
            <a:normAutofit/>
          </a:bodyPr>
          <a:lstStyle/>
          <a:p>
            <a:pPr marL="0" indent="0">
              <a:buNone/>
            </a:pPr>
            <a:r>
              <a:rPr lang="nl-NL" sz="1400" dirty="0">
                <a:effectLst/>
                <a:latin typeface="Arial" panose="020B0604020202020204" pitchFamily="34" charset="0"/>
                <a:ea typeface="Calibri" panose="020F0502020204030204" pitchFamily="34" charset="0"/>
                <a:cs typeface="Arial" panose="020B0604020202020204" pitchFamily="34" charset="0"/>
              </a:rPr>
              <a:t>Doodgaan is een verdrietige gebeurtenis. Iedereen krijgt er vroeg of laat mee te maken en hoe stom dat ook is, het hoort bij het leven. Maar wat is doodgaan nou eigenlijk? Wat gebeurt er als iemand doodgaat en hoe gaat een begrafenis of crematie eigenlijk? Misschien heb je er zelf al wel eens mee te maken gehad en weet je al een beetje hoe het gaat. </a:t>
            </a:r>
          </a:p>
          <a:p>
            <a:pPr marL="0" indent="0">
              <a:buNone/>
            </a:pPr>
            <a:r>
              <a:rPr lang="nl-NL" sz="1400" dirty="0">
                <a:latin typeface="Arial" panose="020B0604020202020204" pitchFamily="34" charset="0"/>
                <a:ea typeface="Calibri" panose="020F0502020204030204" pitchFamily="34" charset="0"/>
                <a:cs typeface="Arial" panose="020B0604020202020204" pitchFamily="34" charset="0"/>
              </a:rPr>
              <a:t>Vraag: ben je al eens naar een uitvaart geweest? Heb je al eens een overledene gezien?</a:t>
            </a:r>
            <a:endParaRPr lang="nl-NL" sz="1400"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p>
        </p:txBody>
      </p:sp>
      <p:sp>
        <p:nvSpPr>
          <p:cNvPr id="3" name="Tijdelijke aanduiding voor voettekst 2">
            <a:extLst>
              <a:ext uri="{FF2B5EF4-FFF2-40B4-BE49-F238E27FC236}">
                <a16:creationId xmlns:a16="http://schemas.microsoft.com/office/drawing/2014/main" id="{813B42F8-A011-B65F-6F3A-085C0D1E8C44}"/>
              </a:ext>
            </a:extLst>
          </p:cNvPr>
          <p:cNvSpPr>
            <a:spLocks noGrp="1"/>
          </p:cNvSpPr>
          <p:nvPr>
            <p:ph type="ftr" sz="quarter" idx="11"/>
          </p:nvPr>
        </p:nvSpPr>
        <p:spPr>
          <a:xfrm>
            <a:off x="3213253" y="6356350"/>
            <a:ext cx="3012449" cy="365125"/>
          </a:xfrm>
        </p:spPr>
        <p:txBody>
          <a:bodyPr>
            <a:normAutofit/>
          </a:bodyPr>
          <a:lstStyle/>
          <a:p>
            <a:pPr algn="r">
              <a:spcAft>
                <a:spcPts val="600"/>
              </a:spcAft>
            </a:pPr>
            <a:r>
              <a:rPr lang="en-US">
                <a:solidFill>
                  <a:prstClr val="black">
                    <a:tint val="75000"/>
                  </a:prstClr>
                </a:solidFill>
              </a:rPr>
              <a:t>www.jongeneel-uitvaartdiensten.nl</a:t>
            </a:r>
          </a:p>
        </p:txBody>
      </p:sp>
      <p:pic>
        <p:nvPicPr>
          <p:cNvPr id="3074" name="Picture 2" descr="Afbeeldingsresultaten voor Tekeningen Verdriet">
            <a:extLst>
              <a:ext uri="{FF2B5EF4-FFF2-40B4-BE49-F238E27FC236}">
                <a16:creationId xmlns:a16="http://schemas.microsoft.com/office/drawing/2014/main" id="{8DE7A2A8-4187-8956-825F-C5FF1513A9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83" r="9025" b="1"/>
          <a:stretch/>
        </p:blipFill>
        <p:spPr bwMode="auto">
          <a:xfrm>
            <a:off x="6225702" y="102790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3081"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83"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837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59F03-DD0C-9A4C-2103-25D7935BC9A5}"/>
              </a:ext>
            </a:extLst>
          </p:cNvPr>
          <p:cNvSpPr>
            <a:spLocks noGrp="1"/>
          </p:cNvSpPr>
          <p:nvPr>
            <p:ph type="title"/>
          </p:nvPr>
        </p:nvSpPr>
        <p:spPr>
          <a:xfrm>
            <a:off x="5853574" y="1767859"/>
            <a:ext cx="7746155" cy="573833"/>
          </a:xfrm>
        </p:spPr>
        <p:txBody>
          <a:bodyPr>
            <a:noAutofit/>
          </a:bodyPr>
          <a:lstStyle/>
          <a:p>
            <a:r>
              <a:rPr lang="nl-NL" dirty="0">
                <a:latin typeface="Arial" panose="020B0604020202020204" pitchFamily="34" charset="0"/>
                <a:cs typeface="Arial" panose="020B0604020202020204" pitchFamily="34" charset="0"/>
              </a:rPr>
              <a:t>Links van </a:t>
            </a:r>
            <a:r>
              <a:rPr lang="nl-NL" dirty="0" err="1">
                <a:latin typeface="Arial" panose="020B0604020202020204" pitchFamily="34" charset="0"/>
                <a:cs typeface="Arial" panose="020B0604020202020204" pitchFamily="34" charset="0"/>
              </a:rPr>
              <a:t>youtube</a:t>
            </a:r>
            <a:r>
              <a:rPr lang="nl-NL" dirty="0">
                <a:latin typeface="Arial" panose="020B0604020202020204" pitchFamily="34" charset="0"/>
                <a:cs typeface="Arial" panose="020B0604020202020204" pitchFamily="34" charset="0"/>
              </a:rPr>
              <a:t> filmpjes en lesmateriaal </a:t>
            </a:r>
          </a:p>
        </p:txBody>
      </p:sp>
      <p:sp>
        <p:nvSpPr>
          <p:cNvPr id="3" name="Tijdelijke aanduiding voor inhoud 2">
            <a:extLst>
              <a:ext uri="{FF2B5EF4-FFF2-40B4-BE49-F238E27FC236}">
                <a16:creationId xmlns:a16="http://schemas.microsoft.com/office/drawing/2014/main" id="{64680E42-8054-F792-DA3D-A888C7EB7E4A}"/>
              </a:ext>
            </a:extLst>
          </p:cNvPr>
          <p:cNvSpPr>
            <a:spLocks noGrp="1"/>
          </p:cNvSpPr>
          <p:nvPr>
            <p:ph idx="1"/>
          </p:nvPr>
        </p:nvSpPr>
        <p:spPr>
          <a:xfrm>
            <a:off x="6096000" y="3429000"/>
            <a:ext cx="4693331" cy="752734"/>
          </a:xfrm>
        </p:spPr>
        <p:txBody>
          <a:bodyPr>
            <a:normAutofit/>
          </a:bodyPr>
          <a:lstStyle/>
          <a:p>
            <a:r>
              <a:rPr lang="nl-NL" sz="1800">
                <a:effectLst/>
                <a:latin typeface="Calibri" panose="020F0502020204030204" pitchFamily="34" charset="0"/>
                <a:ea typeface="Calibri" panose="020F0502020204030204" pitchFamily="34" charset="0"/>
                <a:hlinkClick r:id="rId2"/>
              </a:rPr>
              <a:t>www.doodgewoonindeklas.nl</a:t>
            </a:r>
            <a:endParaRPr lang="nl-NL" sz="1800">
              <a:effectLst/>
              <a:latin typeface="Calibri" panose="020F0502020204030204" pitchFamily="34" charset="0"/>
              <a:ea typeface="Calibri" panose="020F0502020204030204" pitchFamily="34" charset="0"/>
            </a:endParaRPr>
          </a:p>
          <a:p>
            <a:r>
              <a:rPr lang="nl-NL" sz="1800">
                <a:latin typeface="Calibri" panose="020F0502020204030204" pitchFamily="34" charset="0"/>
                <a:ea typeface="Calibri" panose="020F0502020204030204" pitchFamily="34" charset="0"/>
                <a:hlinkClick r:id="rId3"/>
              </a:rPr>
              <a:t>www.allesoverdedood.nl</a:t>
            </a:r>
            <a:endParaRPr lang="nl-NL" sz="1800">
              <a:latin typeface="Calibri" panose="020F0502020204030204" pitchFamily="34" charset="0"/>
              <a:ea typeface="Calibri" panose="020F0502020204030204" pitchFamily="34" charset="0"/>
            </a:endParaRPr>
          </a:p>
          <a:p>
            <a:endParaRPr lang="nl-NL" sz="1800">
              <a:effectLst/>
              <a:latin typeface="Calibri" panose="020F0502020204030204" pitchFamily="34" charset="0"/>
              <a:ea typeface="Calibri" panose="020F0502020204030204" pitchFamily="34" charset="0"/>
            </a:endParaRPr>
          </a:p>
        </p:txBody>
      </p:sp>
      <p:sp>
        <p:nvSpPr>
          <p:cNvPr id="4" name="Tijdelijke aanduiding voor tekst 3">
            <a:extLst>
              <a:ext uri="{FF2B5EF4-FFF2-40B4-BE49-F238E27FC236}">
                <a16:creationId xmlns:a16="http://schemas.microsoft.com/office/drawing/2014/main" id="{9B70F3ED-D8A4-C3AC-EDE1-9AA7E44AC59D}"/>
              </a:ext>
            </a:extLst>
          </p:cNvPr>
          <p:cNvSpPr>
            <a:spLocks noGrp="1"/>
          </p:cNvSpPr>
          <p:nvPr>
            <p:ph type="body" sz="half" idx="2"/>
          </p:nvPr>
        </p:nvSpPr>
        <p:spPr/>
        <p:txBody>
          <a:bodyPr/>
          <a:lstStyle/>
          <a:p>
            <a:endParaRPr lang="nl-NL"/>
          </a:p>
        </p:txBody>
      </p:sp>
      <p:pic>
        <p:nvPicPr>
          <p:cNvPr id="6" name="Afbeelding 5">
            <a:extLst>
              <a:ext uri="{FF2B5EF4-FFF2-40B4-BE49-F238E27FC236}">
                <a16:creationId xmlns:a16="http://schemas.microsoft.com/office/drawing/2014/main" id="{C67A07EF-2BEC-F77C-4674-8B542B19A8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88" y="541175"/>
            <a:ext cx="4457281" cy="5943601"/>
          </a:xfrm>
          <a:prstGeom prst="rect">
            <a:avLst/>
          </a:prstGeom>
        </p:spPr>
      </p:pic>
      <p:sp>
        <p:nvSpPr>
          <p:cNvPr id="5" name="Tijdelijke aanduiding voor voettekst 4">
            <a:extLst>
              <a:ext uri="{FF2B5EF4-FFF2-40B4-BE49-F238E27FC236}">
                <a16:creationId xmlns:a16="http://schemas.microsoft.com/office/drawing/2014/main" id="{7E6987FE-A8A9-1B6D-132B-EE57EFEC15BF}"/>
              </a:ext>
            </a:extLst>
          </p:cNvPr>
          <p:cNvSpPr>
            <a:spLocks noGrp="1"/>
          </p:cNvSpPr>
          <p:nvPr>
            <p:ph type="ftr" sz="quarter" idx="11"/>
          </p:nvPr>
        </p:nvSpPr>
        <p:spPr/>
        <p:txBody>
          <a:bodyPr/>
          <a:lstStyle/>
          <a:p>
            <a:r>
              <a:rPr lang="en-US" sz="1000"/>
              <a:t>www.jongeneel-uitvaartdiensten.nl</a:t>
            </a:r>
          </a:p>
        </p:txBody>
      </p:sp>
    </p:spTree>
    <p:extLst>
      <p:ext uri="{BB962C8B-B14F-4D97-AF65-F5344CB8AC3E}">
        <p14:creationId xmlns:p14="http://schemas.microsoft.com/office/powerpoint/2010/main" val="251019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2DF01487-38FC-5CD7-22A5-B47EEB7B826E}"/>
              </a:ext>
            </a:extLst>
          </p:cNvPr>
          <p:cNvSpPr>
            <a:spLocks noGrp="1"/>
          </p:cNvSpPr>
          <p:nvPr>
            <p:ph type="title"/>
          </p:nvPr>
        </p:nvSpPr>
        <p:spPr>
          <a:xfrm>
            <a:off x="838200" y="-149289"/>
            <a:ext cx="10515600" cy="1235610"/>
          </a:xfrm>
        </p:spPr>
        <p:txBody>
          <a:bodyPr vert="horz" lIns="91440" tIns="45720" rIns="91440" bIns="45720" rtlCol="0" anchor="ctr">
            <a:normAutofit/>
          </a:bodyPr>
          <a:lstStyle/>
          <a:p>
            <a:pPr algn="ctr"/>
            <a:r>
              <a:rPr lang="en-US" sz="3200" kern="1200" dirty="0" err="1">
                <a:solidFill>
                  <a:srgbClr val="FFFFFF"/>
                </a:solidFill>
                <a:latin typeface="Arial" panose="020B0604020202020204" pitchFamily="34" charset="0"/>
                <a:cs typeface="Arial" panose="020B0604020202020204" pitchFamily="34" charset="0"/>
              </a:rPr>
              <a:t>Kleurplaten</a:t>
            </a:r>
            <a:endParaRPr lang="en-US" sz="3200" kern="1200" dirty="0">
              <a:solidFill>
                <a:srgbClr val="FFFFFF"/>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descr="Afbeelding met lijntekening&#10;&#10;Automatisch gegenereerde beschrijving">
            <a:extLst>
              <a:ext uri="{FF2B5EF4-FFF2-40B4-BE49-F238E27FC236}">
                <a16:creationId xmlns:a16="http://schemas.microsoft.com/office/drawing/2014/main" id="{165A33DC-381E-8B6C-1DE3-EBD7F01B615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62050" y="1238250"/>
            <a:ext cx="4029261" cy="5372100"/>
          </a:xfrm>
        </p:spPr>
      </p:pic>
      <p:pic>
        <p:nvPicPr>
          <p:cNvPr id="8" name="Tijdelijke aanduiding voor inhoud 7" descr="Afbeelding met diagram&#10;&#10;Automatisch gegenereerde beschrijving">
            <a:extLst>
              <a:ext uri="{FF2B5EF4-FFF2-40B4-BE49-F238E27FC236}">
                <a16:creationId xmlns:a16="http://schemas.microsoft.com/office/drawing/2014/main" id="{44F60CB6-930C-A8DC-DB56-AC050FC57B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13264604">
            <a:off x="6624328" y="1418786"/>
            <a:ext cx="3886162" cy="4679853"/>
          </a:xfrm>
        </p:spPr>
      </p:pic>
      <p:sp>
        <p:nvSpPr>
          <p:cNvPr id="3" name="Tijdelijke aanduiding voor voettekst 2">
            <a:extLst>
              <a:ext uri="{FF2B5EF4-FFF2-40B4-BE49-F238E27FC236}">
                <a16:creationId xmlns:a16="http://schemas.microsoft.com/office/drawing/2014/main" id="{6C3540AA-0C53-A99E-6F6A-6727B21AC28E}"/>
              </a:ext>
            </a:extLst>
          </p:cNvPr>
          <p:cNvSpPr>
            <a:spLocks noGrp="1"/>
          </p:cNvSpPr>
          <p:nvPr>
            <p:ph type="ftr" sz="quarter" idx="11"/>
          </p:nvPr>
        </p:nvSpPr>
        <p:spPr>
          <a:xfrm>
            <a:off x="4564707" y="6369050"/>
            <a:ext cx="4114800" cy="365125"/>
          </a:xfrm>
        </p:spPr>
        <p:txBody>
          <a:bodyPr/>
          <a:lstStyle/>
          <a:p>
            <a:r>
              <a:rPr lang="en-US" sz="1000">
                <a:solidFill>
                  <a:schemeClr val="tx1"/>
                </a:solidFill>
              </a:rPr>
              <a:t>www.jongeneel-uitvaartdiensten.nl</a:t>
            </a:r>
          </a:p>
        </p:txBody>
      </p:sp>
    </p:spTree>
    <p:extLst>
      <p:ext uri="{BB962C8B-B14F-4D97-AF65-F5344CB8AC3E}">
        <p14:creationId xmlns:p14="http://schemas.microsoft.com/office/powerpoint/2010/main" val="1273459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4D4070-F8AD-1A88-41E0-ECA62B84B8E2}"/>
              </a:ext>
            </a:extLst>
          </p:cNvPr>
          <p:cNvSpPr>
            <a:spLocks noGrp="1"/>
          </p:cNvSpPr>
          <p:nvPr>
            <p:ph type="title"/>
          </p:nvPr>
        </p:nvSpPr>
        <p:spPr>
          <a:xfrm>
            <a:off x="1676400" y="136525"/>
            <a:ext cx="10515600" cy="627953"/>
          </a:xfrm>
        </p:spPr>
        <p:txBody>
          <a:bodyPr>
            <a:normAutofit/>
          </a:bodyPr>
          <a:lstStyle/>
          <a:p>
            <a:r>
              <a:rPr lang="nl-NL" sz="3200" dirty="0">
                <a:latin typeface="Arial" panose="020B0604020202020204" pitchFamily="34" charset="0"/>
                <a:cs typeface="Arial" panose="020B0604020202020204" pitchFamily="34" charset="0"/>
              </a:rPr>
              <a:t>Woorden die je misschien zult horen</a:t>
            </a:r>
          </a:p>
        </p:txBody>
      </p:sp>
      <p:sp>
        <p:nvSpPr>
          <p:cNvPr id="3" name="Tijdelijke aanduiding voor inhoud 2">
            <a:extLst>
              <a:ext uri="{FF2B5EF4-FFF2-40B4-BE49-F238E27FC236}">
                <a16:creationId xmlns:a16="http://schemas.microsoft.com/office/drawing/2014/main" id="{948A7782-FD4D-D4D0-7BCC-C372CE36C265}"/>
              </a:ext>
            </a:extLst>
          </p:cNvPr>
          <p:cNvSpPr>
            <a:spLocks noGrp="1"/>
          </p:cNvSpPr>
          <p:nvPr>
            <p:ph sz="half" idx="1"/>
          </p:nvPr>
        </p:nvSpPr>
        <p:spPr>
          <a:xfrm>
            <a:off x="690465" y="865107"/>
            <a:ext cx="5264021" cy="5401549"/>
          </a:xfrm>
        </p:spPr>
        <p:txBody>
          <a:bodyPr>
            <a:noAutofit/>
          </a:bodyPr>
          <a:lstStyle/>
          <a:p>
            <a:r>
              <a:rPr lang="nl-NL" sz="1200" dirty="0">
                <a:latin typeface="Arial" panose="020B0604020202020204" pitchFamily="34" charset="0"/>
                <a:cs typeface="Arial" panose="020B0604020202020204" pitchFamily="34" charset="0"/>
              </a:rPr>
              <a:t>Aula: zaal waar mensen samenkomen voor de uitvaart bijvoorbeeld bij een begraafplaats of crematorium.</a:t>
            </a:r>
          </a:p>
          <a:p>
            <a:r>
              <a:rPr lang="nl-NL" sz="1200" dirty="0">
                <a:latin typeface="Arial" panose="020B0604020202020204" pitchFamily="34" charset="0"/>
                <a:cs typeface="Arial" panose="020B0604020202020204" pitchFamily="34" charset="0"/>
              </a:rPr>
              <a:t>Condoleance of condoleren: laten weten dat je het erg vindt dat iemand is dood gegaan. Je zegt dan gecondoleerd tegen iemand. Je kan ook je naam zetten op een condoleancekaart.</a:t>
            </a:r>
          </a:p>
          <a:p>
            <a:r>
              <a:rPr lang="nl-NL" sz="1200" dirty="0">
                <a:latin typeface="Arial" panose="020B0604020202020204" pitchFamily="34" charset="0"/>
                <a:cs typeface="Arial" panose="020B0604020202020204" pitchFamily="34" charset="0"/>
              </a:rPr>
              <a:t>Crematie of cremeren: het verbranden van het dode lichaam met de kist in een speciale oven. De oven kan wel 1100 graden heet worden en het duurt ongeveer 1,5 uur voordat het klaar is. De medewerker die werkt bij de crematieoven heet een </a:t>
            </a:r>
            <a:r>
              <a:rPr lang="nl-NL" sz="1200" dirty="0" err="1">
                <a:latin typeface="Arial" panose="020B0604020202020204" pitchFamily="34" charset="0"/>
                <a:cs typeface="Arial" panose="020B0604020202020204" pitchFamily="34" charset="0"/>
              </a:rPr>
              <a:t>ovenist</a:t>
            </a:r>
            <a:r>
              <a:rPr lang="nl-NL" sz="1200" dirty="0">
                <a:latin typeface="Arial" panose="020B0604020202020204" pitchFamily="34" charset="0"/>
                <a:cs typeface="Arial" panose="020B0604020202020204" pitchFamily="34" charset="0"/>
              </a:rPr>
              <a:t>.</a:t>
            </a:r>
          </a:p>
          <a:p>
            <a:r>
              <a:rPr lang="nl-NL" sz="1200" dirty="0">
                <a:latin typeface="Arial" panose="020B0604020202020204" pitchFamily="34" charset="0"/>
                <a:cs typeface="Arial" panose="020B0604020202020204" pitchFamily="34" charset="0"/>
              </a:rPr>
              <a:t>Crematorium: het gebouw waar de crematie plaats vindt.</a:t>
            </a:r>
          </a:p>
          <a:p>
            <a:r>
              <a:rPr lang="nl-NL" sz="1200" dirty="0">
                <a:latin typeface="Arial" panose="020B0604020202020204" pitchFamily="34" charset="0"/>
                <a:cs typeface="Arial" panose="020B0604020202020204" pitchFamily="34" charset="0"/>
              </a:rPr>
              <a:t>Dienst: een bijeenkomst om de overledene te herdenken. Meestal is de kist met daarin de overledene ook in deze ruimte. Er worden verhaaltjes  over de overledene verteld en muziek afgespeeld. Soms wordt er gehuild maar er wordt soms ook wel een beetje gelachen. </a:t>
            </a:r>
          </a:p>
          <a:p>
            <a:r>
              <a:rPr lang="nl-NL" sz="1200" dirty="0">
                <a:latin typeface="Arial" panose="020B0604020202020204" pitchFamily="34" charset="0"/>
                <a:cs typeface="Arial" panose="020B0604020202020204" pitchFamily="34" charset="0"/>
              </a:rPr>
              <a:t>Erfenis: geld en spullen van de overledene worden na zijn/haar dood verdeeld. Het geld en spullen gaan meestal naar de familie. Alles staat in een testament. Dat is een officiële brief waarin staat hoe de spullen en het geld verdeeld moeten worden. </a:t>
            </a:r>
          </a:p>
          <a:p>
            <a:r>
              <a:rPr lang="nl-NL" sz="1200" dirty="0">
                <a:latin typeface="Arial" panose="020B0604020202020204" pitchFamily="34" charset="0"/>
                <a:cs typeface="Arial" panose="020B0604020202020204" pitchFamily="34" charset="0"/>
              </a:rPr>
              <a:t>Grafdelver: dat is iemand die het graf graaft waar de kist in moet. Hij maakt het ook weer dicht.</a:t>
            </a:r>
          </a:p>
          <a:p>
            <a:r>
              <a:rPr lang="nl-NL" sz="1200" dirty="0">
                <a:latin typeface="Arial" panose="020B0604020202020204" pitchFamily="34" charset="0"/>
                <a:cs typeface="Arial" panose="020B0604020202020204" pitchFamily="34" charset="0"/>
              </a:rPr>
              <a:t>Mortuarium: een gebouw waar de dode ligt en waar je nog een keer naar de overledene kan kijken om afscheid te nemen.</a:t>
            </a:r>
          </a:p>
          <a:p>
            <a:r>
              <a:rPr lang="nl-NL" sz="1200" dirty="0">
                <a:latin typeface="Arial" panose="020B0604020202020204" pitchFamily="34" charset="0"/>
                <a:cs typeface="Arial" panose="020B0604020202020204" pitchFamily="34" charset="0"/>
              </a:rPr>
              <a:t>Nabestaanden: familie en geliefden die een dierbaar iemand hebben verloren omdat die dood is gegaan.</a:t>
            </a:r>
          </a:p>
          <a:p>
            <a:r>
              <a:rPr lang="nl-NL" sz="1200" dirty="0">
                <a:latin typeface="Arial" panose="020B0604020202020204" pitchFamily="34" charset="0"/>
                <a:cs typeface="Arial" panose="020B0604020202020204" pitchFamily="34" charset="0"/>
              </a:rPr>
              <a:t>Nagedachtenis: de herinnering aan iemand die is overleden.</a:t>
            </a:r>
          </a:p>
        </p:txBody>
      </p:sp>
      <p:sp>
        <p:nvSpPr>
          <p:cNvPr id="4" name="Tijdelijke aanduiding voor inhoud 3">
            <a:extLst>
              <a:ext uri="{FF2B5EF4-FFF2-40B4-BE49-F238E27FC236}">
                <a16:creationId xmlns:a16="http://schemas.microsoft.com/office/drawing/2014/main" id="{509D15C9-4FF6-50DF-0668-0D1F1688ACB0}"/>
              </a:ext>
            </a:extLst>
          </p:cNvPr>
          <p:cNvSpPr>
            <a:spLocks noGrp="1"/>
          </p:cNvSpPr>
          <p:nvPr>
            <p:ph sz="half" idx="2"/>
          </p:nvPr>
        </p:nvSpPr>
        <p:spPr>
          <a:xfrm>
            <a:off x="6237516" y="854172"/>
            <a:ext cx="5181600" cy="4351338"/>
          </a:xfrm>
        </p:spPr>
        <p:txBody>
          <a:bodyPr>
            <a:noAutofit/>
          </a:bodyPr>
          <a:lstStyle/>
          <a:p>
            <a:r>
              <a:rPr lang="nl-NL" sz="1200" dirty="0">
                <a:latin typeface="Arial" panose="020B0604020202020204" pitchFamily="34" charset="0"/>
                <a:cs typeface="Arial" panose="020B0604020202020204" pitchFamily="34" charset="0"/>
              </a:rPr>
              <a:t>Opbaren: de dode netjes aankleden en neerleggen op een bed of in een kist. De mensen kunnen de dode dan nog een keer zien voor de laatste keer. Opbaren kan thuis, in een uitvaartcentrum of in een mortuarium.</a:t>
            </a:r>
          </a:p>
          <a:p>
            <a:r>
              <a:rPr lang="nl-NL" sz="1200" dirty="0">
                <a:latin typeface="Arial" panose="020B0604020202020204" pitchFamily="34" charset="0"/>
                <a:cs typeface="Arial" panose="020B0604020202020204" pitchFamily="34" charset="0"/>
              </a:rPr>
              <a:t>Overbrengen: de overledene met een brancard of kist naar een andere plek brengen. </a:t>
            </a:r>
          </a:p>
          <a:p>
            <a:r>
              <a:rPr lang="nl-NL" sz="1200" dirty="0">
                <a:latin typeface="Arial" panose="020B0604020202020204" pitchFamily="34" charset="0"/>
                <a:cs typeface="Arial" panose="020B0604020202020204" pitchFamily="34" charset="0"/>
              </a:rPr>
              <a:t>Rouwen: verdriet hebben om iemand die is doodgegaan.</a:t>
            </a:r>
          </a:p>
          <a:p>
            <a:r>
              <a:rPr lang="nl-NL" sz="1200" dirty="0">
                <a:latin typeface="Arial" panose="020B0604020202020204" pitchFamily="34" charset="0"/>
                <a:cs typeface="Arial" panose="020B0604020202020204" pitchFamily="34" charset="0"/>
              </a:rPr>
              <a:t>Rouwkaart: een kaart die nabestaanden versturen om te vertellen dat er iemand is doodgegaan. </a:t>
            </a:r>
          </a:p>
          <a:p>
            <a:r>
              <a:rPr lang="nl-NL" sz="1200" dirty="0">
                <a:latin typeface="Arial" panose="020B0604020202020204" pitchFamily="34" charset="0"/>
                <a:cs typeface="Arial" panose="020B0604020202020204" pitchFamily="34" charset="0"/>
              </a:rPr>
              <a:t>Stoffelijk overschot: het lichaam van een dode.</a:t>
            </a:r>
          </a:p>
          <a:p>
            <a:r>
              <a:rPr lang="nl-NL" sz="1200" dirty="0">
                <a:latin typeface="Arial" panose="020B0604020202020204" pitchFamily="34" charset="0"/>
                <a:cs typeface="Arial" panose="020B0604020202020204" pitchFamily="34" charset="0"/>
              </a:rPr>
              <a:t>Testament: een document waarin iemand heeft geschreven wie wat krijgt als die iemand dood is gegaan.</a:t>
            </a:r>
          </a:p>
          <a:p>
            <a:r>
              <a:rPr lang="nl-NL" sz="1200" dirty="0">
                <a:latin typeface="Arial" panose="020B0604020202020204" pitchFamily="34" charset="0"/>
                <a:cs typeface="Arial" panose="020B0604020202020204" pitchFamily="34" charset="0"/>
              </a:rPr>
              <a:t>Uitvaart: de begrafenis of crematie.</a:t>
            </a:r>
          </a:p>
          <a:p>
            <a:r>
              <a:rPr lang="nl-NL" sz="1200" dirty="0">
                <a:latin typeface="Arial" panose="020B0604020202020204" pitchFamily="34" charset="0"/>
                <a:cs typeface="Arial" panose="020B0604020202020204" pitchFamily="34" charset="0"/>
              </a:rPr>
              <a:t>Uitvaartcentrum: hier kan de overledene worden opgebaard en kun je op bezoek komen om naar de overledene te kijken.</a:t>
            </a:r>
          </a:p>
          <a:p>
            <a:r>
              <a:rPr lang="nl-NL" sz="1200" dirty="0">
                <a:latin typeface="Arial" panose="020B0604020202020204" pitchFamily="34" charset="0"/>
                <a:cs typeface="Arial" panose="020B0604020202020204" pitchFamily="34" charset="0"/>
              </a:rPr>
              <a:t>Urn: een soort vaas met een deksel waar de as van de overledene in gaat.</a:t>
            </a:r>
          </a:p>
          <a:p>
            <a:r>
              <a:rPr lang="nl-NL" sz="1200" dirty="0">
                <a:latin typeface="Arial" panose="020B0604020202020204" pitchFamily="34" charset="0"/>
                <a:cs typeface="Arial" panose="020B0604020202020204" pitchFamily="34" charset="0"/>
              </a:rPr>
              <a:t>Verstrooien: Het uitstrooien van de as van de overledene. </a:t>
            </a:r>
          </a:p>
          <a:p>
            <a:r>
              <a:rPr lang="nl-NL" sz="1200" dirty="0">
                <a:latin typeface="Arial" panose="020B0604020202020204" pitchFamily="34" charset="0"/>
                <a:cs typeface="Arial" panose="020B0604020202020204" pitchFamily="34" charset="0"/>
              </a:rPr>
              <a:t>Weduwe: de vrouw van iemand die is overleden</a:t>
            </a:r>
          </a:p>
          <a:p>
            <a:r>
              <a:rPr lang="nl-NL" sz="1200" dirty="0">
                <a:latin typeface="Arial" panose="020B0604020202020204" pitchFamily="34" charset="0"/>
                <a:cs typeface="Arial" panose="020B0604020202020204" pitchFamily="34" charset="0"/>
              </a:rPr>
              <a:t>Weduwnaar: de man van iemand die is overleden.</a:t>
            </a:r>
          </a:p>
          <a:p>
            <a:r>
              <a:rPr lang="nl-NL" sz="1200" dirty="0">
                <a:latin typeface="Arial" panose="020B0604020202020204" pitchFamily="34" charset="0"/>
                <a:cs typeface="Arial" panose="020B0604020202020204" pitchFamily="34" charset="0"/>
              </a:rPr>
              <a:t>Wees: een kind van wie allebei de ouders dood zijn.</a:t>
            </a:r>
          </a:p>
        </p:txBody>
      </p:sp>
      <p:sp>
        <p:nvSpPr>
          <p:cNvPr id="5" name="Tijdelijke aanduiding voor voettekst 4">
            <a:extLst>
              <a:ext uri="{FF2B5EF4-FFF2-40B4-BE49-F238E27FC236}">
                <a16:creationId xmlns:a16="http://schemas.microsoft.com/office/drawing/2014/main" id="{6E950FD4-67D8-D1B3-A86A-B67D66B8C9AB}"/>
              </a:ext>
            </a:extLst>
          </p:cNvPr>
          <p:cNvSpPr>
            <a:spLocks noGrp="1"/>
          </p:cNvSpPr>
          <p:nvPr>
            <p:ph type="ftr" sz="quarter" idx="11"/>
          </p:nvPr>
        </p:nvSpPr>
        <p:spPr>
          <a:xfrm>
            <a:off x="987489" y="6492875"/>
            <a:ext cx="4114800" cy="365125"/>
          </a:xfrm>
        </p:spPr>
        <p:txBody>
          <a:bodyPr/>
          <a:lstStyle/>
          <a:p>
            <a:r>
              <a:rPr lang="en-US" sz="1000"/>
              <a:t>www.jongeneel-uitvaartdiensten.nl</a:t>
            </a:r>
          </a:p>
        </p:txBody>
      </p:sp>
    </p:spTree>
    <p:extLst>
      <p:ext uri="{BB962C8B-B14F-4D97-AF65-F5344CB8AC3E}">
        <p14:creationId xmlns:p14="http://schemas.microsoft.com/office/powerpoint/2010/main" val="234420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938389E-E009-1FA6-6D76-62675E465B41}"/>
              </a:ext>
            </a:extLst>
          </p:cNvPr>
          <p:cNvSpPr>
            <a:spLocks noGrp="1"/>
          </p:cNvSpPr>
          <p:nvPr>
            <p:ph type="title"/>
          </p:nvPr>
        </p:nvSpPr>
        <p:spPr>
          <a:xfrm>
            <a:off x="6151294" y="486185"/>
            <a:ext cx="5397237" cy="756976"/>
          </a:xfrm>
        </p:spPr>
        <p:txBody>
          <a:bodyPr>
            <a:normAutofit/>
          </a:bodyPr>
          <a:lstStyle/>
          <a:p>
            <a:r>
              <a:rPr lang="nl-NL" sz="3200" dirty="0">
                <a:latin typeface="Arial" panose="020B0604020202020204" pitchFamily="34" charset="0"/>
                <a:cs typeface="Arial" panose="020B0604020202020204" pitchFamily="34" charset="0"/>
              </a:rPr>
              <a:t>Hoe ging het vroeger?</a:t>
            </a:r>
          </a:p>
        </p:txBody>
      </p:sp>
      <p:pic>
        <p:nvPicPr>
          <p:cNvPr id="4100" name="Picture 4" descr="Gerelateerde afbeeldingsdetails bekijken">
            <a:extLst>
              <a:ext uri="{FF2B5EF4-FFF2-40B4-BE49-F238E27FC236}">
                <a16:creationId xmlns:a16="http://schemas.microsoft.com/office/drawing/2014/main" id="{9F5CB7FC-672E-B373-7CA5-CFE14F3658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465" y="598677"/>
            <a:ext cx="4536587" cy="2733294"/>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rgbClr val="FFFFFF"/>
                </a:solidFill>
              </a14:hiddenFill>
            </a:ext>
          </a:extLst>
        </p:spPr>
      </p:pic>
      <p:sp>
        <p:nvSpPr>
          <p:cNvPr id="4107" name="Freeform: Shape 4106">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098" name="Picture 2" descr="Afbeeldingsresultaten voor Stadsomroeper Vroeger">
            <a:extLst>
              <a:ext uri="{FF2B5EF4-FFF2-40B4-BE49-F238E27FC236}">
                <a16:creationId xmlns:a16="http://schemas.microsoft.com/office/drawing/2014/main" id="{5FA722C8-09E5-EA3E-CCE4-7918244A40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7465" y="3526029"/>
            <a:ext cx="4536588" cy="2733293"/>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319F9C68-6B19-A81B-FAD9-A6B286E1C0B7}"/>
              </a:ext>
            </a:extLst>
          </p:cNvPr>
          <p:cNvSpPr>
            <a:spLocks noGrp="1"/>
          </p:cNvSpPr>
          <p:nvPr>
            <p:ph idx="1"/>
          </p:nvPr>
        </p:nvSpPr>
        <p:spPr>
          <a:xfrm>
            <a:off x="6151293" y="1253331"/>
            <a:ext cx="5397237" cy="4351338"/>
          </a:xfrm>
        </p:spPr>
        <p:txBody>
          <a:bodyPr>
            <a:normAutofit/>
          </a:bodyPr>
          <a:lstStyle/>
          <a:p>
            <a:endParaRPr lang="nl-NL" sz="1700" dirty="0">
              <a:effectLst/>
              <a:latin typeface="Bradley Hand ITC" panose="03070402050302030203" pitchFamily="66" charset="0"/>
              <a:ea typeface="Calibri" panose="020F0502020204030204" pitchFamily="34" charset="0"/>
              <a:cs typeface="Times New Roman" panose="02020603050405020304" pitchFamily="18" charset="0"/>
            </a:endParaRPr>
          </a:p>
          <a:p>
            <a:pPr marL="0" indent="0">
              <a:buNone/>
            </a:pPr>
            <a:r>
              <a:rPr lang="nl-NL" sz="1600" dirty="0">
                <a:effectLst/>
                <a:latin typeface="Arial" panose="020B0604020202020204" pitchFamily="34" charset="0"/>
                <a:ea typeface="Calibri" panose="020F0502020204030204" pitchFamily="34" charset="0"/>
                <a:cs typeface="Arial" panose="020B0604020202020204" pitchFamily="34" charset="0"/>
              </a:rPr>
              <a:t>Als er iemand doodgaat is het voor jou heel gewoon dat er een mooie begrafenis of crematie wordt geregeld. Overal liggen mooie bloemen en de kerk of zaal is gevuld met allemaal vrienden en familie. Vroeger was dit helemaal niet zo normaal. Het was namelijk heel erg duur om een mooi afscheid te krijgen of dit voor iemand te regelen. Alleen mensen die uit een rijk gezin kwamen of een goede baan hadden kregen een mooie begrafenis. Gelukkig is dat nu anders en kan iedereen, ook als je niet veel geld hebt, afscheid nemen van iemand die is overleden.</a:t>
            </a:r>
          </a:p>
          <a:p>
            <a:pPr marL="0" indent="0">
              <a:buNone/>
            </a:pPr>
            <a:r>
              <a:rPr lang="nl-NL" sz="1600" dirty="0">
                <a:latin typeface="Arial" panose="020B0604020202020204" pitchFamily="34" charset="0"/>
                <a:ea typeface="Calibri" panose="020F0502020204030204" pitchFamily="34" charset="0"/>
                <a:cs typeface="Arial" panose="020B0604020202020204" pitchFamily="34" charset="0"/>
              </a:rPr>
              <a:t>Vraag: hoe brachten ze vroeger de overledene naar de begraafplaats? Hoe wisten mensen vroeger dat iemand was overleden? Vanaf welk jaar kun je in Nederland cremeren?</a:t>
            </a:r>
            <a:endParaRPr lang="nl-NL" sz="1600" dirty="0">
              <a:effectLst/>
              <a:latin typeface="Arial" panose="020B0604020202020204" pitchFamily="34" charset="0"/>
              <a:ea typeface="Calibri" panose="020F0502020204030204" pitchFamily="34" charset="0"/>
              <a:cs typeface="Arial" panose="020B0604020202020204" pitchFamily="34" charset="0"/>
            </a:endParaRPr>
          </a:p>
          <a:p>
            <a:endParaRPr lang="nl-NL" sz="1700" dirty="0"/>
          </a:p>
        </p:txBody>
      </p:sp>
      <p:sp>
        <p:nvSpPr>
          <p:cNvPr id="4109" name="Arc 4108">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jdelijke aanduiding voor voettekst 3">
            <a:extLst>
              <a:ext uri="{FF2B5EF4-FFF2-40B4-BE49-F238E27FC236}">
                <a16:creationId xmlns:a16="http://schemas.microsoft.com/office/drawing/2014/main" id="{729D71DA-A39B-8D84-23B4-24B9F24B8CE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prstClr val="black">
                    <a:tint val="75000"/>
                  </a:prstClr>
                </a:solidFill>
              </a:rPr>
              <a:t>www.jongeneel-uitvaartdiensten.nl</a:t>
            </a:r>
          </a:p>
        </p:txBody>
      </p:sp>
    </p:spTree>
    <p:extLst>
      <p:ext uri="{BB962C8B-B14F-4D97-AF65-F5344CB8AC3E}">
        <p14:creationId xmlns:p14="http://schemas.microsoft.com/office/powerpoint/2010/main" val="47906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56" name="Arc 205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9CD3601-12F9-121C-3AF3-227ADBCA3598}"/>
              </a:ext>
            </a:extLst>
          </p:cNvPr>
          <p:cNvSpPr>
            <a:spLocks noGrp="1"/>
          </p:cNvSpPr>
          <p:nvPr>
            <p:ph type="title"/>
          </p:nvPr>
        </p:nvSpPr>
        <p:spPr>
          <a:xfrm>
            <a:off x="5894962" y="479493"/>
            <a:ext cx="5458838" cy="1325563"/>
          </a:xfrm>
        </p:spPr>
        <p:txBody>
          <a:bodyPr>
            <a:normAutofit/>
          </a:bodyPr>
          <a:lstStyle/>
          <a:p>
            <a:r>
              <a:rPr lang="nl-NL" sz="3200" dirty="0">
                <a:latin typeface="Arial" panose="020B0604020202020204" pitchFamily="34" charset="0"/>
                <a:cs typeface="Arial" panose="020B0604020202020204" pitchFamily="34" charset="0"/>
              </a:rPr>
              <a:t>Checklist</a:t>
            </a:r>
          </a:p>
        </p:txBody>
      </p:sp>
      <p:sp>
        <p:nvSpPr>
          <p:cNvPr id="2061" name="Freeform: Shape 206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descr="Afbeeldingsresultaten voor tekening checklist">
            <a:extLst>
              <a:ext uri="{FF2B5EF4-FFF2-40B4-BE49-F238E27FC236}">
                <a16:creationId xmlns:a16="http://schemas.microsoft.com/office/drawing/2014/main" id="{E37E40BB-6B21-8EC8-7E9B-62FCB5DFEAA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2627" y="898584"/>
            <a:ext cx="3800471" cy="506083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DA60EF4F-CC16-425D-5E0E-D829B0347E8A}"/>
              </a:ext>
            </a:extLst>
          </p:cNvPr>
          <p:cNvSpPr>
            <a:spLocks noGrp="1"/>
          </p:cNvSpPr>
          <p:nvPr>
            <p:ph idx="1"/>
          </p:nvPr>
        </p:nvSpPr>
        <p:spPr>
          <a:xfrm>
            <a:off x="5894962" y="1494503"/>
            <a:ext cx="5458838" cy="4682460"/>
          </a:xfrm>
        </p:spPr>
        <p:txBody>
          <a:bodyPr>
            <a:normAutofit/>
          </a:bodyPr>
          <a:lstStyle/>
          <a:p>
            <a:pPr marL="0" indent="0">
              <a:buNone/>
            </a:pPr>
            <a:r>
              <a:rPr lang="nl-NL" sz="1500" dirty="0">
                <a:effectLst/>
                <a:latin typeface="Arial" panose="020B0604020202020204" pitchFamily="34" charset="0"/>
                <a:ea typeface="Calibri" panose="020F0502020204030204" pitchFamily="34" charset="0"/>
                <a:cs typeface="Arial" panose="020B0604020202020204" pitchFamily="34" charset="0"/>
              </a:rPr>
              <a:t>Over veel dingen moet worden nagedacht. De familie kiest met elkaar wat voor uitvaart ze willen. Uitvaart is een ander woord voor begrafenis of crematie. Soms weet de familie van degene die dood is wat zijn of haar wensen waren, dat is natuurlijk heel handig. Als de keuzes gemaakt zijn, dan gaat de uitvaartverzorger dit regelen. Misschien weet je nog niet meteen wat alles betekent, wat je wil of waarom dit zo belangrijk is om te regelen. De uitvaartverzorger geeft antwoord op alle (moeilijke) vragen.</a:t>
            </a:r>
          </a:p>
          <a:p>
            <a:pPr marL="0" indent="0">
              <a:buNone/>
            </a:pPr>
            <a:r>
              <a:rPr lang="nl-NL" sz="1500" dirty="0">
                <a:latin typeface="Arial" panose="020B0604020202020204" pitchFamily="34" charset="0"/>
                <a:ea typeface="Calibri" panose="020F0502020204030204" pitchFamily="34" charset="0"/>
                <a:cs typeface="Arial" panose="020B0604020202020204" pitchFamily="34" charset="0"/>
              </a:rPr>
              <a:t>Opdracht: maak een checklist van wat je moet regelen voor een uitvaart.</a:t>
            </a:r>
            <a:endParaRPr lang="nl-NL" sz="1500" dirty="0">
              <a:effectLst/>
              <a:latin typeface="Arial" panose="020B0604020202020204" pitchFamily="34" charset="0"/>
              <a:ea typeface="Calibri" panose="020F0502020204030204" pitchFamily="34" charset="0"/>
              <a:cs typeface="Arial" panose="020B0604020202020204" pitchFamily="34" charset="0"/>
            </a:endParaRPr>
          </a:p>
          <a:p>
            <a:endParaRPr lang="nl-NL" sz="2000" dirty="0"/>
          </a:p>
        </p:txBody>
      </p:sp>
      <p:sp>
        <p:nvSpPr>
          <p:cNvPr id="5" name="Tijdelijke aanduiding voor voettekst 4">
            <a:extLst>
              <a:ext uri="{FF2B5EF4-FFF2-40B4-BE49-F238E27FC236}">
                <a16:creationId xmlns:a16="http://schemas.microsoft.com/office/drawing/2014/main" id="{92221167-0F0C-6F67-EEDC-4CA3287D249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solidFill>
                  <a:prstClr val="black">
                    <a:tint val="75000"/>
                  </a:prstClr>
                </a:solidFill>
              </a:rPr>
              <a:t>www.jongeneel-uitvaartdiensten.nl</a:t>
            </a:r>
          </a:p>
        </p:txBody>
      </p:sp>
    </p:spTree>
    <p:extLst>
      <p:ext uri="{BB962C8B-B14F-4D97-AF65-F5344CB8AC3E}">
        <p14:creationId xmlns:p14="http://schemas.microsoft.com/office/powerpoint/2010/main" val="3342231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Freeform: Shape 103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Freeform: Shape 103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037" name="Rectangle 103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Arc 103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78993FC4-A823-55A1-30B3-04371DBAEC75}"/>
              </a:ext>
            </a:extLst>
          </p:cNvPr>
          <p:cNvSpPr>
            <a:spLocks noGrp="1"/>
          </p:cNvSpPr>
          <p:nvPr>
            <p:ph type="title"/>
          </p:nvPr>
        </p:nvSpPr>
        <p:spPr>
          <a:xfrm>
            <a:off x="3913240" y="234406"/>
            <a:ext cx="5458838" cy="1325563"/>
          </a:xfrm>
        </p:spPr>
        <p:txBody>
          <a:bodyPr vert="horz" lIns="91440" tIns="45720" rIns="91440" bIns="45720" rtlCol="0" anchor="ctr">
            <a:normAutofit/>
          </a:bodyPr>
          <a:lstStyle/>
          <a:p>
            <a:r>
              <a:rPr lang="en-US" kern="1200" dirty="0" err="1">
                <a:solidFill>
                  <a:schemeClr val="tx1"/>
                </a:solidFill>
                <a:latin typeface="Arial" panose="020B0604020202020204" pitchFamily="34" charset="0"/>
                <a:cs typeface="Arial" panose="020B0604020202020204" pitchFamily="34" charset="0"/>
              </a:rPr>
              <a:t>Uitvaartverzorger</a:t>
            </a:r>
            <a:endParaRPr lang="en-US" kern="1200" dirty="0">
              <a:solidFill>
                <a:schemeClr val="tx1"/>
              </a:solidFill>
              <a:latin typeface="Arial" panose="020B0604020202020204" pitchFamily="34" charset="0"/>
              <a:cs typeface="Arial" panose="020B0604020202020204" pitchFamily="34" charset="0"/>
            </a:endParaRPr>
          </a:p>
        </p:txBody>
      </p:sp>
      <p:sp>
        <p:nvSpPr>
          <p:cNvPr id="1041" name="Freeform: Shape 104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Afbeeldingsresultaten voor Gezin in Gesprek Tekening">
            <a:extLst>
              <a:ext uri="{FF2B5EF4-FFF2-40B4-BE49-F238E27FC236}">
                <a16:creationId xmlns:a16="http://schemas.microsoft.com/office/drawing/2014/main" id="{D2B598A1-1A2D-C80E-DAB7-760511BDE4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5532" y="1620089"/>
            <a:ext cx="3235089" cy="27356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95226474-B229-E63A-A762-69CCEB5855A3}"/>
              </a:ext>
            </a:extLst>
          </p:cNvPr>
          <p:cNvSpPr>
            <a:spLocks noGrp="1"/>
          </p:cNvSpPr>
          <p:nvPr>
            <p:ph idx="1"/>
          </p:nvPr>
        </p:nvSpPr>
        <p:spPr>
          <a:xfrm>
            <a:off x="3913240" y="1183874"/>
            <a:ext cx="7823228" cy="4981957"/>
          </a:xfrm>
        </p:spPr>
        <p:txBody>
          <a:bodyPr vert="horz" lIns="91440" tIns="45720" rIns="91440" bIns="45720" rtlCol="0">
            <a:noAutofit/>
          </a:bodyPr>
          <a:lstStyle/>
          <a:p>
            <a:pPr marL="0" indent="0">
              <a:spcAft>
                <a:spcPts val="800"/>
              </a:spcAft>
              <a:buNone/>
            </a:pPr>
            <a:r>
              <a:rPr lang="en-US" sz="1400" dirty="0">
                <a:effectLst/>
                <a:latin typeface="Arial" panose="020B0604020202020204" pitchFamily="34" charset="0"/>
                <a:cs typeface="Arial" panose="020B0604020202020204" pitchFamily="34" charset="0"/>
              </a:rPr>
              <a:t>Als </a:t>
            </a:r>
            <a:r>
              <a:rPr lang="en-US" sz="1400" dirty="0" err="1">
                <a:effectLst/>
                <a:latin typeface="Arial" panose="020B0604020202020204" pitchFamily="34" charset="0"/>
                <a:cs typeface="Arial" panose="020B0604020202020204" pitchFamily="34" charset="0"/>
              </a:rPr>
              <a:t>iemand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dood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gaat</a:t>
            </a:r>
            <a:r>
              <a:rPr lang="en-US" sz="1400" dirty="0">
                <a:effectLst/>
                <a:latin typeface="Arial" panose="020B0604020202020204" pitchFamily="34" charset="0"/>
                <a:cs typeface="Arial" panose="020B0604020202020204" pitchFamily="34" charset="0"/>
              </a:rPr>
              <a:t>………………………</a:t>
            </a:r>
          </a:p>
          <a:p>
            <a:pPr marL="0" indent="0">
              <a:spcAft>
                <a:spcPts val="800"/>
              </a:spcAft>
              <a:buNone/>
            </a:pPr>
            <a:r>
              <a:rPr lang="en-US" sz="1400" dirty="0">
                <a:latin typeface="Arial" panose="020B0604020202020204" pitchFamily="34" charset="0"/>
                <a:cs typeface="Arial" panose="020B0604020202020204" pitchFamily="34" charset="0"/>
              </a:rPr>
              <a:t>d</a:t>
            </a:r>
            <a:r>
              <a:rPr lang="en-US" sz="1400" dirty="0">
                <a:effectLst/>
                <a:latin typeface="Arial" panose="020B0604020202020204" pitchFamily="34" charset="0"/>
                <a:cs typeface="Arial" panose="020B0604020202020204" pitchFamily="34" charset="0"/>
              </a:rPr>
              <a:t>an </a:t>
            </a:r>
            <a:r>
              <a:rPr lang="en-US" sz="1400" dirty="0" err="1">
                <a:effectLst/>
                <a:latin typeface="Arial" panose="020B0604020202020204" pitchFamily="34" charset="0"/>
                <a:cs typeface="Arial" panose="020B0604020202020204" pitchFamily="34" charset="0"/>
              </a:rPr>
              <a:t>komt</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uitvaartverzorger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Hij</a:t>
            </a:r>
            <a:r>
              <a:rPr lang="en-US" sz="1400" dirty="0">
                <a:effectLst/>
                <a:latin typeface="Arial" panose="020B0604020202020204" pitchFamily="34" charset="0"/>
                <a:cs typeface="Arial" panose="020B0604020202020204" pitchFamily="34" charset="0"/>
              </a:rPr>
              <a:t> of </a:t>
            </a:r>
            <a:r>
              <a:rPr lang="en-US" sz="1400" dirty="0" err="1">
                <a:effectLst/>
                <a:latin typeface="Arial" panose="020B0604020202020204" pitchFamily="34" charset="0"/>
                <a:cs typeface="Arial" panose="020B0604020202020204" pitchFamily="34" charset="0"/>
              </a:rPr>
              <a:t>zij</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gaat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langs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bij</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familie</a:t>
            </a:r>
            <a:r>
              <a:rPr lang="en-US" sz="1400" dirty="0">
                <a:effectLst/>
                <a:latin typeface="Arial" panose="020B0604020202020204" pitchFamily="34" charset="0"/>
                <a:cs typeface="Arial" panose="020B0604020202020204" pitchFamily="34" charset="0"/>
              </a:rPr>
              <a:t> van de </a:t>
            </a:r>
            <a:r>
              <a:rPr lang="en-US" sz="1400" dirty="0" err="1">
                <a:effectLst/>
                <a:latin typeface="Arial" panose="020B0604020202020204" pitchFamily="34" charset="0"/>
                <a:cs typeface="Arial" panose="020B0604020202020204" pitchFamily="34" charset="0"/>
              </a:rPr>
              <a:t>overledene</a:t>
            </a:r>
            <a:r>
              <a:rPr lang="en-US" sz="1400" dirty="0">
                <a:effectLst/>
                <a:latin typeface="Arial" panose="020B0604020202020204" pitchFamily="34" charset="0"/>
                <a:cs typeface="Arial" panose="020B0604020202020204" pitchFamily="34" charset="0"/>
              </a:rPr>
              <a:t>. Zo </a:t>
            </a:r>
            <a:r>
              <a:rPr lang="en-US" sz="1400" dirty="0" err="1">
                <a:effectLst/>
                <a:latin typeface="Arial" panose="020B0604020202020204" pitchFamily="34" charset="0"/>
                <a:cs typeface="Arial" panose="020B0604020202020204" pitchFamily="34" charset="0"/>
              </a:rPr>
              <a:t>noem</a:t>
            </a:r>
            <a:r>
              <a:rPr lang="en-US" sz="1400" dirty="0">
                <a:effectLst/>
                <a:latin typeface="Arial" panose="020B0604020202020204" pitchFamily="34" charset="0"/>
                <a:cs typeface="Arial" panose="020B0604020202020204" pitchFamily="34" charset="0"/>
              </a:rPr>
              <a:t> je </a:t>
            </a:r>
            <a:r>
              <a:rPr lang="en-US" sz="1400" dirty="0" err="1">
                <a:effectLst/>
                <a:latin typeface="Arial" panose="020B0604020202020204" pitchFamily="34" charset="0"/>
                <a:cs typeface="Arial" panose="020B0604020202020204" pitchFamily="34" charset="0"/>
              </a:rPr>
              <a:t>iemand</a:t>
            </a:r>
            <a:r>
              <a:rPr lang="en-US" sz="1400" dirty="0">
                <a:effectLst/>
                <a:latin typeface="Arial" panose="020B0604020202020204" pitchFamily="34" charset="0"/>
                <a:cs typeface="Arial" panose="020B0604020202020204" pitchFamily="34" charset="0"/>
              </a:rPr>
              <a:t> die </a:t>
            </a:r>
            <a:r>
              <a:rPr lang="en-US" sz="1400" dirty="0" err="1">
                <a:effectLst/>
                <a:latin typeface="Arial" panose="020B0604020202020204" pitchFamily="34" charset="0"/>
                <a:cs typeface="Arial" panose="020B0604020202020204" pitchFamily="34" charset="0"/>
              </a:rPr>
              <a:t>dood</a:t>
            </a:r>
            <a:r>
              <a:rPr lang="en-US" sz="1400" dirty="0">
                <a:effectLst/>
                <a:latin typeface="Arial" panose="020B0604020202020204" pitchFamily="34" charset="0"/>
                <a:cs typeface="Arial" panose="020B0604020202020204" pitchFamily="34" charset="0"/>
              </a:rPr>
              <a:t> is.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begrafenis</a:t>
            </a:r>
            <a:r>
              <a:rPr lang="en-US" sz="1400" dirty="0">
                <a:effectLst/>
                <a:latin typeface="Arial" panose="020B0604020202020204" pitchFamily="34" charset="0"/>
                <a:cs typeface="Arial" panose="020B0604020202020204" pitchFamily="34" charset="0"/>
              </a:rPr>
              <a:t> of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crematie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regelen</a:t>
            </a:r>
            <a:r>
              <a:rPr lang="en-US" sz="1400" dirty="0">
                <a:effectLst/>
                <a:latin typeface="Arial" panose="020B0604020202020204" pitchFamily="34" charset="0"/>
                <a:cs typeface="Arial" panose="020B0604020202020204" pitchFamily="34" charset="0"/>
              </a:rPr>
              <a:t> is </a:t>
            </a:r>
            <a:r>
              <a:rPr lang="en-US" sz="1400" dirty="0" err="1">
                <a:effectLst/>
                <a:latin typeface="Arial" panose="020B0604020202020204" pitchFamily="34" charset="0"/>
                <a:cs typeface="Arial" panose="020B0604020202020204" pitchFamily="34" charset="0"/>
              </a:rPr>
              <a:t>veel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werk</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daarom</a:t>
            </a:r>
            <a:r>
              <a:rPr lang="en-US" sz="1400" dirty="0">
                <a:effectLst/>
                <a:latin typeface="Arial" panose="020B0604020202020204" pitchFamily="34" charset="0"/>
                <a:cs typeface="Arial" panose="020B0604020202020204" pitchFamily="34" charset="0"/>
              </a:rPr>
              <a:t> is het </a:t>
            </a:r>
            <a:r>
              <a:rPr lang="en-US" sz="1400" dirty="0" err="1">
                <a:effectLst/>
                <a:latin typeface="Arial" panose="020B0604020202020204" pitchFamily="34" charset="0"/>
                <a:cs typeface="Arial" panose="020B0604020202020204" pitchFamily="34" charset="0"/>
              </a:rPr>
              <a:t>fijn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dat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iemand</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familie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helpt</a:t>
            </a:r>
            <a:r>
              <a:rPr lang="en-US" sz="1400" dirty="0">
                <a:effectLst/>
                <a:latin typeface="Arial" panose="020B0604020202020204" pitchFamily="34" charset="0"/>
                <a:cs typeface="Arial" panose="020B0604020202020204" pitchFamily="34" charset="0"/>
              </a:rPr>
              <a:t>. Je bent </a:t>
            </a:r>
            <a:r>
              <a:rPr lang="en-US" sz="1400" dirty="0" err="1">
                <a:effectLst/>
                <a:latin typeface="Arial" panose="020B0604020202020204" pitchFamily="34" charset="0"/>
                <a:cs typeface="Arial" panose="020B0604020202020204" pitchFamily="34" charset="0"/>
              </a:rPr>
              <a:t>als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familielid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natuurlijk</a:t>
            </a:r>
            <a:r>
              <a:rPr lang="en-US" sz="1400" dirty="0">
                <a:effectLst/>
                <a:latin typeface="Arial" panose="020B0604020202020204" pitchFamily="34" charset="0"/>
                <a:cs typeface="Arial" panose="020B0604020202020204" pitchFamily="34" charset="0"/>
              </a:rPr>
              <a:t> erg </a:t>
            </a:r>
            <a:r>
              <a:rPr lang="en-US" sz="1400" dirty="0" err="1">
                <a:effectLst/>
                <a:latin typeface="Arial" panose="020B0604020202020204" pitchFamily="34" charset="0"/>
                <a:cs typeface="Arial" panose="020B0604020202020204" pitchFamily="34" charset="0"/>
              </a:rPr>
              <a:t>verdrietig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daarom</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denk</a:t>
            </a:r>
            <a:r>
              <a:rPr lang="en-US" sz="1400" dirty="0">
                <a:effectLst/>
                <a:latin typeface="Arial" panose="020B0604020202020204" pitchFamily="34" charset="0"/>
                <a:cs typeface="Arial" panose="020B0604020202020204" pitchFamily="34" charset="0"/>
              </a:rPr>
              <a:t> je </a:t>
            </a:r>
            <a:r>
              <a:rPr lang="en-US" sz="1400" dirty="0" err="1">
                <a:effectLst/>
                <a:latin typeface="Arial" panose="020B0604020202020204" pitchFamily="34" charset="0"/>
                <a:cs typeface="Arial" panose="020B0604020202020204" pitchFamily="34" charset="0"/>
              </a:rPr>
              <a:t>misschien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niet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aan</a:t>
            </a:r>
            <a:r>
              <a:rPr lang="en-US" sz="1400" dirty="0">
                <a:effectLst/>
                <a:latin typeface="Arial" panose="020B0604020202020204" pitchFamily="34" charset="0"/>
                <a:cs typeface="Arial" panose="020B0604020202020204" pitchFamily="34" charset="0"/>
              </a:rPr>
              <a:t> alle </a:t>
            </a:r>
            <a:r>
              <a:rPr lang="en-US" sz="1400" dirty="0" err="1">
                <a:effectLst/>
                <a:latin typeface="Arial" panose="020B0604020202020204" pitchFamily="34" charset="0"/>
                <a:cs typeface="Arial" panose="020B0604020202020204" pitchFamily="34" charset="0"/>
              </a:rPr>
              <a:t>dingen</a:t>
            </a:r>
            <a:r>
              <a:rPr lang="en-US" sz="1400" dirty="0">
                <a:effectLst/>
                <a:latin typeface="Arial" panose="020B0604020202020204" pitchFamily="34" charset="0"/>
                <a:cs typeface="Arial" panose="020B0604020202020204" pitchFamily="34" charset="0"/>
              </a:rPr>
              <a:t> die </a:t>
            </a:r>
            <a:r>
              <a:rPr lang="en-US" sz="1400" dirty="0" err="1">
                <a:effectLst/>
                <a:latin typeface="Arial" panose="020B0604020202020204" pitchFamily="34" charset="0"/>
                <a:cs typeface="Arial" panose="020B0604020202020204" pitchFamily="34" charset="0"/>
              </a:rPr>
              <a:t>geregeld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moeten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worden</a:t>
            </a:r>
            <a:r>
              <a:rPr lang="en-US" sz="1400" dirty="0">
                <a:effectLst/>
                <a:latin typeface="Arial" panose="020B0604020202020204" pitchFamily="34" charset="0"/>
                <a:cs typeface="Arial" panose="020B0604020202020204" pitchFamily="34" charset="0"/>
              </a:rPr>
              <a:t>. </a:t>
            </a:r>
          </a:p>
          <a:p>
            <a:pPr marL="0" indent="0">
              <a:spcAft>
                <a:spcPts val="800"/>
              </a:spcAft>
              <a:buNone/>
            </a:pPr>
            <a:r>
              <a:rPr lang="en-US" sz="1400" dirty="0">
                <a:effectLst/>
                <a:latin typeface="Arial" panose="020B0604020202020204" pitchFamily="34" charset="0"/>
                <a:cs typeface="Arial" panose="020B0604020202020204" pitchFamily="34" charset="0"/>
              </a:rPr>
              <a:t>Als </a:t>
            </a:r>
            <a:r>
              <a:rPr lang="en-US" sz="1400" dirty="0" err="1">
                <a:effectLst/>
                <a:latin typeface="Arial" panose="020B0604020202020204" pitchFamily="34" charset="0"/>
                <a:cs typeface="Arial" panose="020B0604020202020204" pitchFamily="34" charset="0"/>
              </a:rPr>
              <a:t>eerst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vraagt</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uitvaartverzorger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waar</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overledene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opgebaard</a:t>
            </a:r>
            <a:r>
              <a:rPr lang="en-US" sz="1400" dirty="0">
                <a:effectLst/>
                <a:latin typeface="Arial" panose="020B0604020202020204" pitchFamily="34" charset="0"/>
                <a:cs typeface="Arial" panose="020B0604020202020204" pitchFamily="34" charset="0"/>
              </a:rPr>
              <a:t> mag </a:t>
            </a:r>
            <a:r>
              <a:rPr lang="en-US" sz="1400" dirty="0" err="1">
                <a:effectLst/>
                <a:latin typeface="Arial" panose="020B0604020202020204" pitchFamily="34" charset="0"/>
                <a:cs typeface="Arial" panose="020B0604020202020204" pitchFamily="34" charset="0"/>
              </a:rPr>
              <a:t>worden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Opgebaard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betekent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dat</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overledene</a:t>
            </a:r>
            <a:r>
              <a:rPr lang="en-US" sz="1400" dirty="0">
                <a:effectLst/>
                <a:latin typeface="Arial" panose="020B0604020202020204" pitchFamily="34" charset="0"/>
                <a:cs typeface="Arial" panose="020B0604020202020204" pitchFamily="34" charset="0"/>
              </a:rPr>
              <a:t> op bed of in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uitvaartkist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ligt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mensen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afscheid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kunnen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nemen</a:t>
            </a:r>
            <a:r>
              <a:rPr lang="en-US" sz="1400" dirty="0">
                <a:effectLst/>
                <a:latin typeface="Arial" panose="020B0604020202020204" pitchFamily="34" charset="0"/>
                <a:cs typeface="Arial" panose="020B0604020202020204" pitchFamily="34" charset="0"/>
              </a:rPr>
              <a:t> van de </a:t>
            </a:r>
            <a:r>
              <a:rPr lang="en-US" sz="1400" dirty="0" err="1">
                <a:effectLst/>
                <a:latin typeface="Arial" panose="020B0604020202020204" pitchFamily="34" charset="0"/>
                <a:cs typeface="Arial" panose="020B0604020202020204" pitchFamily="34" charset="0"/>
              </a:rPr>
              <a:t>overledene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opbaring</a:t>
            </a:r>
            <a:r>
              <a:rPr lang="en-US" sz="1400" dirty="0">
                <a:effectLst/>
                <a:latin typeface="Arial" panose="020B0604020202020204" pitchFamily="34" charset="0"/>
                <a:cs typeface="Arial" panose="020B0604020202020204" pitchFamily="34" charset="0"/>
              </a:rPr>
              <a:t> mag </a:t>
            </a:r>
            <a:r>
              <a:rPr lang="en-US" sz="1400" dirty="0" err="1">
                <a:effectLst/>
                <a:latin typeface="Arial" panose="020B0604020202020204" pitchFamily="34" charset="0"/>
                <a:cs typeface="Arial" panose="020B0604020202020204" pitchFamily="34" charset="0"/>
              </a:rPr>
              <a:t>niet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langer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duren</a:t>
            </a:r>
            <a:r>
              <a:rPr lang="en-US" sz="1400" dirty="0">
                <a:effectLst/>
                <a:latin typeface="Arial" panose="020B0604020202020204" pitchFamily="34" charset="0"/>
                <a:cs typeface="Arial" panose="020B0604020202020204" pitchFamily="34" charset="0"/>
              </a:rPr>
              <a:t> dan 10 </a:t>
            </a:r>
            <a:r>
              <a:rPr lang="en-US" sz="1400" dirty="0" err="1">
                <a:effectLst/>
                <a:latin typeface="Arial" panose="020B0604020202020204" pitchFamily="34" charset="0"/>
                <a:cs typeface="Arial" panose="020B0604020202020204" pitchFamily="34" charset="0"/>
              </a:rPr>
              <a:t>dagen</a:t>
            </a:r>
            <a:r>
              <a:rPr lang="en-US" sz="1400" dirty="0">
                <a:effectLst/>
                <a:latin typeface="Arial" panose="020B0604020202020204" pitchFamily="34" charset="0"/>
                <a:cs typeface="Arial" panose="020B0604020202020204" pitchFamily="34" charset="0"/>
              </a:rPr>
              <a:t>. Dan </a:t>
            </a:r>
            <a:r>
              <a:rPr lang="en-US" sz="1400" dirty="0" err="1">
                <a:effectLst/>
                <a:latin typeface="Arial" panose="020B0604020202020204" pitchFamily="34" charset="0"/>
                <a:cs typeface="Arial" panose="020B0604020202020204" pitchFamily="34" charset="0"/>
              </a:rPr>
              <a:t>moet</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overledene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begraven</a:t>
            </a:r>
            <a:r>
              <a:rPr lang="en-US" sz="1400" dirty="0">
                <a:effectLst/>
                <a:latin typeface="Arial" panose="020B0604020202020204" pitchFamily="34" charset="0"/>
                <a:cs typeface="Arial" panose="020B0604020202020204" pitchFamily="34" charset="0"/>
              </a:rPr>
              <a:t> of </a:t>
            </a:r>
            <a:r>
              <a:rPr lang="en-US" sz="1400" dirty="0" err="1">
                <a:effectLst/>
                <a:latin typeface="Arial" panose="020B0604020202020204" pitchFamily="34" charset="0"/>
                <a:cs typeface="Arial" panose="020B0604020202020204" pitchFamily="34" charset="0"/>
              </a:rPr>
              <a:t>gecremeerd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worden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overledene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thuis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worden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opgebaard</a:t>
            </a:r>
            <a:r>
              <a:rPr lang="en-US" sz="1400" dirty="0">
                <a:effectLst/>
                <a:latin typeface="Arial" panose="020B0604020202020204" pitchFamily="34" charset="0"/>
                <a:cs typeface="Arial" panose="020B0604020202020204" pitchFamily="34" charset="0"/>
              </a:rPr>
              <a:t> of in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uitvaartcentrum</a:t>
            </a:r>
            <a:r>
              <a:rPr lang="en-US" sz="1400" dirty="0">
                <a:effectLst/>
                <a:latin typeface="Arial" panose="020B0604020202020204" pitchFamily="34" charset="0"/>
                <a:cs typeface="Arial" panose="020B0604020202020204" pitchFamily="34" charset="0"/>
              </a:rPr>
              <a:t>. Dat is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speciaal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gebouw</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waar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overledenen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naar</a:t>
            </a:r>
            <a:r>
              <a:rPr lang="en-US" sz="1400" dirty="0">
                <a:effectLst/>
                <a:latin typeface="Arial" panose="020B0604020202020204" pitchFamily="34" charset="0"/>
                <a:cs typeface="Arial" panose="020B0604020202020204" pitchFamily="34" charset="0"/>
              </a:rPr>
              <a:t> toe </a:t>
            </a:r>
            <a:r>
              <a:rPr lang="en-US" sz="1400" dirty="0" err="1">
                <a:effectLst/>
                <a:latin typeface="Arial" panose="020B0604020202020204" pitchFamily="34" charset="0"/>
                <a:cs typeface="Arial" panose="020B0604020202020204" pitchFamily="34" charset="0"/>
              </a:rPr>
              <a:t>worden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gebracht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waar</a:t>
            </a:r>
            <a:r>
              <a:rPr lang="en-US" sz="1400" dirty="0">
                <a:effectLst/>
                <a:latin typeface="Arial" panose="020B0604020202020204" pitchFamily="34" charset="0"/>
                <a:cs typeface="Arial" panose="020B0604020202020204" pitchFamily="34" charset="0"/>
              </a:rPr>
              <a:t> je dan op </a:t>
            </a:r>
            <a:r>
              <a:rPr lang="en-US" sz="1400" dirty="0" err="1">
                <a:effectLst/>
                <a:latin typeface="Arial" panose="020B0604020202020204" pitchFamily="34" charset="0"/>
                <a:cs typeface="Arial" panose="020B0604020202020204" pitchFamily="34" charset="0"/>
              </a:rPr>
              <a:t>bezoek</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kan.</a:t>
            </a:r>
            <a:r>
              <a:rPr lang="en-US" sz="1400" dirty="0">
                <a:effectLst/>
                <a:latin typeface="Arial" panose="020B0604020202020204" pitchFamily="34" charset="0"/>
                <a:cs typeface="Arial" panose="020B0604020202020204" pitchFamily="34" charset="0"/>
              </a:rPr>
              <a:t> </a:t>
            </a:r>
          </a:p>
          <a:p>
            <a:pPr marL="0" indent="0">
              <a:spcAft>
                <a:spcPts val="800"/>
              </a:spcAft>
              <a:buNone/>
            </a:pPr>
            <a:r>
              <a:rPr lang="en-US" sz="1400" dirty="0">
                <a:effectLst/>
                <a:latin typeface="Arial" panose="020B0604020202020204" pitchFamily="34" charset="0"/>
                <a:cs typeface="Arial" panose="020B0604020202020204" pitchFamily="34" charset="0"/>
              </a:rPr>
              <a:t>Als </a:t>
            </a:r>
            <a:r>
              <a:rPr lang="en-US" sz="1400" dirty="0" err="1">
                <a:effectLst/>
                <a:latin typeface="Arial" panose="020B0604020202020204" pitchFamily="34" charset="0"/>
                <a:cs typeface="Arial" panose="020B0604020202020204" pitchFamily="34" charset="0"/>
              </a:rPr>
              <a:t>iemand</a:t>
            </a:r>
            <a:r>
              <a:rPr lang="en-US" sz="1400" dirty="0">
                <a:effectLst/>
                <a:latin typeface="Arial" panose="020B0604020202020204" pitchFamily="34" charset="0"/>
                <a:cs typeface="Arial" panose="020B0604020202020204" pitchFamily="34" charset="0"/>
              </a:rPr>
              <a:t> is </a:t>
            </a:r>
            <a:r>
              <a:rPr lang="en-US" sz="1400" dirty="0" err="1">
                <a:effectLst/>
                <a:latin typeface="Arial" panose="020B0604020202020204" pitchFamily="34" charset="0"/>
                <a:cs typeface="Arial" panose="020B0604020202020204" pitchFamily="34" charset="0"/>
              </a:rPr>
              <a:t>overleden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wordt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diegene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gewassen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krijgt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hij</a:t>
            </a:r>
            <a:r>
              <a:rPr lang="en-US" sz="1400" dirty="0">
                <a:effectLst/>
                <a:latin typeface="Arial" panose="020B0604020202020204" pitchFamily="34" charset="0"/>
                <a:cs typeface="Arial" panose="020B0604020202020204" pitchFamily="34" charset="0"/>
              </a:rPr>
              <a:t> of </a:t>
            </a:r>
            <a:r>
              <a:rPr lang="en-US" sz="1400" dirty="0" err="1">
                <a:effectLst/>
                <a:latin typeface="Arial" panose="020B0604020202020204" pitchFamily="34" charset="0"/>
                <a:cs typeface="Arial" panose="020B0604020202020204" pitchFamily="34" charset="0"/>
              </a:rPr>
              <a:t>zij</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mooie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kleding</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aan</a:t>
            </a:r>
            <a:r>
              <a:rPr lang="en-US" sz="1400" dirty="0">
                <a:effectLst/>
                <a:latin typeface="Arial" panose="020B0604020202020204" pitchFamily="34" charset="0"/>
                <a:cs typeface="Arial" panose="020B0604020202020204" pitchFamily="34" charset="0"/>
              </a:rPr>
              <a:t>. Zo is het </a:t>
            </a:r>
            <a:r>
              <a:rPr lang="en-US" sz="1400" dirty="0" err="1">
                <a:effectLst/>
                <a:latin typeface="Arial" panose="020B0604020202020204" pitchFamily="34" charset="0"/>
                <a:cs typeface="Arial" panose="020B0604020202020204" pitchFamily="34" charset="0"/>
              </a:rPr>
              <a:t>helemaal</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niet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eng</a:t>
            </a:r>
            <a:r>
              <a:rPr lang="en-US" sz="1400" dirty="0">
                <a:effectLst/>
                <a:latin typeface="Arial" panose="020B0604020202020204" pitchFamily="34" charset="0"/>
                <a:cs typeface="Arial" panose="020B0604020202020204" pitchFamily="34" charset="0"/>
              </a:rPr>
              <a:t> om </a:t>
            </a:r>
            <a:r>
              <a:rPr lang="en-US" sz="1400" dirty="0" err="1">
                <a:effectLst/>
                <a:latin typeface="Arial" panose="020B0604020202020204" pitchFamily="34" charset="0"/>
                <a:cs typeface="Arial" panose="020B0604020202020204" pitchFamily="34" charset="0"/>
              </a:rPr>
              <a:t>naar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iemand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te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kijken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als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hij</a:t>
            </a:r>
            <a:r>
              <a:rPr lang="en-US" sz="1400" dirty="0">
                <a:effectLst/>
                <a:latin typeface="Arial" panose="020B0604020202020204" pitchFamily="34" charset="0"/>
                <a:cs typeface="Arial" panose="020B0604020202020204" pitchFamily="34" charset="0"/>
              </a:rPr>
              <a:t> of </a:t>
            </a:r>
            <a:r>
              <a:rPr lang="en-US" sz="1400" dirty="0" err="1">
                <a:effectLst/>
                <a:latin typeface="Arial" panose="020B0604020202020204" pitchFamily="34" charset="0"/>
                <a:cs typeface="Arial" panose="020B0604020202020204" pitchFamily="34" charset="0"/>
              </a:rPr>
              <a:t>zij</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dood</a:t>
            </a:r>
            <a:r>
              <a:rPr lang="en-US" sz="1400" dirty="0">
                <a:effectLst/>
                <a:latin typeface="Arial" panose="020B0604020202020204" pitchFamily="34" charset="0"/>
                <a:cs typeface="Arial" panose="020B0604020202020204" pitchFamily="34" charset="0"/>
              </a:rPr>
              <a:t> is. Soms </a:t>
            </a:r>
            <a:r>
              <a:rPr lang="en-US" sz="1400" dirty="0" err="1">
                <a:effectLst/>
                <a:latin typeface="Arial" panose="020B0604020202020204" pitchFamily="34" charset="0"/>
                <a:cs typeface="Arial" panose="020B0604020202020204" pitchFamily="34" charset="0"/>
              </a:rPr>
              <a:t>kan</a:t>
            </a:r>
            <a:r>
              <a:rPr lang="en-US" sz="1400" dirty="0">
                <a:effectLst/>
                <a:latin typeface="Arial" panose="020B0604020202020204" pitchFamily="34" charset="0"/>
                <a:cs typeface="Arial" panose="020B0604020202020204" pitchFamily="34" charset="0"/>
              </a:rPr>
              <a:t> je </a:t>
            </a:r>
            <a:r>
              <a:rPr lang="en-US" sz="1400" dirty="0" err="1">
                <a:effectLst/>
                <a:latin typeface="Arial" panose="020B0604020202020204" pitchFamily="34" charset="0"/>
                <a:cs typeface="Arial" panose="020B0604020202020204" pitchFamily="34" charset="0"/>
              </a:rPr>
              <a:t>zelfs</a:t>
            </a:r>
            <a:r>
              <a:rPr lang="en-US" sz="1400" dirty="0">
                <a:effectLst/>
                <a:latin typeface="Arial" panose="020B0604020202020204" pitchFamily="34" charset="0"/>
                <a:cs typeface="Arial" panose="020B0604020202020204" pitchFamily="34" charset="0"/>
              </a:rPr>
              <a:t> mee </a:t>
            </a:r>
            <a:r>
              <a:rPr lang="en-US" sz="1400" dirty="0" err="1">
                <a:effectLst/>
                <a:latin typeface="Arial" panose="020B0604020202020204" pitchFamily="34" charset="0"/>
                <a:cs typeface="Arial" panose="020B0604020202020204" pitchFamily="34" charset="0"/>
              </a:rPr>
              <a:t>helpen</a:t>
            </a:r>
            <a:r>
              <a:rPr lang="en-US" sz="1400" dirty="0">
                <a:effectLst/>
                <a:latin typeface="Arial" panose="020B0604020202020204" pitchFamily="34" charset="0"/>
                <a:cs typeface="Arial" panose="020B0604020202020204" pitchFamily="34" charset="0"/>
              </a:rPr>
              <a:t> met </a:t>
            </a:r>
            <a:r>
              <a:rPr lang="en-US" sz="1400" dirty="0" err="1">
                <a:effectLst/>
                <a:latin typeface="Arial" panose="020B0604020202020204" pitchFamily="34" charset="0"/>
                <a:cs typeface="Arial" panose="020B0604020202020204" pitchFamily="34" charset="0"/>
              </a:rPr>
              <a:t>aankleden</a:t>
            </a:r>
            <a:r>
              <a:rPr lang="en-US" sz="1400" dirty="0">
                <a:effectLst/>
                <a:latin typeface="Arial" panose="020B0604020202020204" pitchFamily="34" charset="0"/>
                <a:cs typeface="Arial" panose="020B0604020202020204" pitchFamily="34" charset="0"/>
              </a:rPr>
              <a:t>. </a:t>
            </a:r>
          </a:p>
          <a:p>
            <a:pPr marL="0" indent="0">
              <a:spcAft>
                <a:spcPts val="800"/>
              </a:spcAft>
              <a:buNone/>
            </a:pPr>
            <a:r>
              <a:rPr lang="en-US" sz="1400" dirty="0" err="1">
                <a:latin typeface="Arial" panose="020B0604020202020204" pitchFamily="34" charset="0"/>
                <a:cs typeface="Arial" panose="020B0604020202020204" pitchFamily="34" charset="0"/>
              </a:rPr>
              <a:t>Vraag</a:t>
            </a:r>
            <a:r>
              <a:rPr lang="en-US" sz="1400" dirty="0">
                <a:latin typeface="Arial" panose="020B0604020202020204" pitchFamily="34" charset="0"/>
                <a:cs typeface="Arial" panose="020B0604020202020204" pitchFamily="34" charset="0"/>
              </a:rPr>
              <a:t>: Als </a:t>
            </a:r>
            <a:r>
              <a:rPr lang="en-US" sz="1400" dirty="0" err="1">
                <a:latin typeface="Arial" panose="020B0604020202020204" pitchFamily="34" charset="0"/>
                <a:cs typeface="Arial" panose="020B0604020202020204" pitchFamily="34" charset="0"/>
              </a:rPr>
              <a:t>een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kindje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wordt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geboren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moet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bij</a:t>
            </a:r>
            <a:r>
              <a:rPr lang="en-US" sz="1400" dirty="0">
                <a:latin typeface="Arial" panose="020B0604020202020204" pitchFamily="34" charset="0"/>
                <a:cs typeface="Arial" panose="020B0604020202020204" pitchFamily="34" charset="0"/>
              </a:rPr>
              <a:t> de </a:t>
            </a:r>
            <a:r>
              <a:rPr lang="en-US" sz="1400" dirty="0" err="1">
                <a:latin typeface="Arial" panose="020B0604020202020204" pitchFamily="34" charset="0"/>
                <a:cs typeface="Arial" panose="020B0604020202020204" pitchFamily="34" charset="0"/>
              </a:rPr>
              <a:t>gemeente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doorgeven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worden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heet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aangifte</a:t>
            </a:r>
            <a:r>
              <a:rPr lang="en-US" sz="1400" dirty="0">
                <a:latin typeface="Arial" panose="020B0604020202020204" pitchFamily="34" charset="0"/>
                <a:cs typeface="Arial" panose="020B0604020202020204" pitchFamily="34" charset="0"/>
              </a:rPr>
              <a:t> van </a:t>
            </a:r>
            <a:r>
              <a:rPr lang="en-US" sz="1400" dirty="0" err="1">
                <a:latin typeface="Arial" panose="020B0604020202020204" pitchFamily="34" charset="0"/>
                <a:cs typeface="Arial" panose="020B0604020202020204" pitchFamily="34" charset="0"/>
              </a:rPr>
              <a:t>geboorte</a:t>
            </a:r>
            <a:r>
              <a:rPr lang="en-US" sz="1400" dirty="0">
                <a:latin typeface="Arial" panose="020B0604020202020204" pitchFamily="34" charset="0"/>
                <a:cs typeface="Arial" panose="020B0604020202020204" pitchFamily="34" charset="0"/>
              </a:rPr>
              <a:t>. Wat </a:t>
            </a:r>
            <a:r>
              <a:rPr lang="en-US" sz="1400" dirty="0" err="1">
                <a:latin typeface="Arial" panose="020B0604020202020204" pitchFamily="34" charset="0"/>
                <a:cs typeface="Arial" panose="020B0604020202020204" pitchFamily="34" charset="0"/>
              </a:rPr>
              <a:t>moet</a:t>
            </a:r>
            <a:r>
              <a:rPr lang="en-US" sz="1400" dirty="0">
                <a:latin typeface="Arial" panose="020B0604020202020204" pitchFamily="34" charset="0"/>
                <a:cs typeface="Arial" panose="020B0604020202020204" pitchFamily="34" charset="0"/>
              </a:rPr>
              <a:t> er </a:t>
            </a:r>
            <a:r>
              <a:rPr lang="en-US" sz="1400" dirty="0" err="1">
                <a:latin typeface="Arial" panose="020B0604020202020204" pitchFamily="34" charset="0"/>
                <a:cs typeface="Arial" panose="020B0604020202020204" pitchFamily="34" charset="0"/>
              </a:rPr>
              <a:t>gebeuren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als</a:t>
            </a:r>
            <a:r>
              <a:rPr lang="en-US" sz="1400" dirty="0">
                <a:latin typeface="Arial" panose="020B0604020202020204" pitchFamily="34" charset="0"/>
                <a:cs typeface="Arial" panose="020B0604020202020204" pitchFamily="34" charset="0"/>
              </a:rPr>
              <a:t> er </a:t>
            </a:r>
            <a:r>
              <a:rPr lang="en-US" sz="1400" dirty="0" err="1">
                <a:latin typeface="Arial" panose="020B0604020202020204" pitchFamily="34" charset="0"/>
                <a:cs typeface="Arial" panose="020B0604020202020204" pitchFamily="34" charset="0"/>
              </a:rPr>
              <a:t>iemand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overlijdt</a:t>
            </a:r>
            <a:r>
              <a:rPr lang="en-US" sz="1400" dirty="0">
                <a:latin typeface="Arial" panose="020B0604020202020204" pitchFamily="34" charset="0"/>
                <a:cs typeface="Arial" panose="020B0604020202020204" pitchFamily="34" charset="0"/>
              </a:rPr>
              <a:t>?</a:t>
            </a:r>
          </a:p>
        </p:txBody>
      </p:sp>
      <p:sp>
        <p:nvSpPr>
          <p:cNvPr id="6" name="Tijdelijke aanduiding voor voettekst 5">
            <a:extLst>
              <a:ext uri="{FF2B5EF4-FFF2-40B4-BE49-F238E27FC236}">
                <a16:creationId xmlns:a16="http://schemas.microsoft.com/office/drawing/2014/main" id="{89BD20E7-2BA5-0C9D-455B-D21D459249F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sz="1000" kern="1200" cap="none" spc="0" baseline="0">
                <a:solidFill>
                  <a:prstClr val="black">
                    <a:tint val="75000"/>
                  </a:prstClr>
                </a:solidFill>
                <a:latin typeface="+mn-lt"/>
                <a:ea typeface="+mn-ea"/>
                <a:cs typeface="+mn-cs"/>
              </a:rPr>
              <a:t>www.jongeneel-uitvaartdiensten.nl</a:t>
            </a:r>
          </a:p>
        </p:txBody>
      </p:sp>
    </p:spTree>
    <p:extLst>
      <p:ext uri="{BB962C8B-B14F-4D97-AF65-F5344CB8AC3E}">
        <p14:creationId xmlns:p14="http://schemas.microsoft.com/office/powerpoint/2010/main" val="225657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6" name="Freeform: Shape 5145">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8" name="Freeform: Shape 5147">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5150" name="Rectangle 514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8E6C8F6-497D-05AF-320F-D461ECBD516F}"/>
              </a:ext>
            </a:extLst>
          </p:cNvPr>
          <p:cNvSpPr>
            <a:spLocks noGrp="1"/>
          </p:cNvSpPr>
          <p:nvPr>
            <p:ph type="title"/>
          </p:nvPr>
        </p:nvSpPr>
        <p:spPr>
          <a:xfrm>
            <a:off x="314633" y="431873"/>
            <a:ext cx="5387502" cy="667262"/>
          </a:xfrm>
        </p:spPr>
        <p:txBody>
          <a:bodyPr vert="horz" lIns="91440" tIns="45720" rIns="91440" bIns="45720" rtlCol="0" anchor="ctr">
            <a:normAutofit/>
          </a:bodyPr>
          <a:lstStyle/>
          <a:p>
            <a:r>
              <a:rPr lang="en-US" sz="3200" kern="1200" dirty="0" err="1">
                <a:solidFill>
                  <a:schemeClr val="tx1"/>
                </a:solidFill>
                <a:latin typeface="Arial" panose="020B0604020202020204" pitchFamily="34" charset="0"/>
                <a:cs typeface="Arial" panose="020B0604020202020204" pitchFamily="34" charset="0"/>
              </a:rPr>
              <a:t>Uitvaartkist</a:t>
            </a:r>
            <a:endParaRPr lang="en-US" sz="3200" kern="1200" dirty="0">
              <a:solidFill>
                <a:schemeClr val="tx1"/>
              </a:solidFill>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8CCD1F98-37B2-6A48-6CFE-66C2F7F85D08}"/>
              </a:ext>
            </a:extLst>
          </p:cNvPr>
          <p:cNvSpPr>
            <a:spLocks noGrp="1"/>
          </p:cNvSpPr>
          <p:nvPr>
            <p:ph sz="half" idx="1"/>
          </p:nvPr>
        </p:nvSpPr>
        <p:spPr>
          <a:xfrm>
            <a:off x="314633" y="1295416"/>
            <a:ext cx="5911070" cy="4881547"/>
          </a:xfrm>
        </p:spPr>
        <p:txBody>
          <a:bodyPr vert="horz" lIns="91440" tIns="45720" rIns="91440" bIns="45720" rtlCol="0">
            <a:normAutofit/>
          </a:bodyPr>
          <a:lstStyle/>
          <a:p>
            <a:pPr marL="0" indent="0">
              <a:spcAft>
                <a:spcPts val="800"/>
              </a:spcAft>
              <a:buNone/>
            </a:pPr>
            <a:r>
              <a:rPr lang="en-US" sz="1500" dirty="0">
                <a:effectLst/>
                <a:latin typeface="Arial" panose="020B0604020202020204" pitchFamily="34" charset="0"/>
                <a:cs typeface="Arial" panose="020B0604020202020204" pitchFamily="34" charset="0"/>
              </a:rPr>
              <a:t>Als </a:t>
            </a:r>
            <a:r>
              <a:rPr lang="en-US" sz="1500" dirty="0" err="1">
                <a:effectLst/>
                <a:latin typeface="Arial" panose="020B0604020202020204" pitchFamily="34" charset="0"/>
                <a:cs typeface="Arial" panose="020B0604020202020204" pitchFamily="34" charset="0"/>
              </a:rPr>
              <a:t>iemand</a:t>
            </a:r>
            <a:r>
              <a:rPr lang="en-US" sz="1500" dirty="0">
                <a:effectLst/>
                <a:latin typeface="Arial" panose="020B0604020202020204" pitchFamily="34" charset="0"/>
                <a:cs typeface="Arial" panose="020B0604020202020204" pitchFamily="34" charset="0"/>
              </a:rPr>
              <a:t> is </a:t>
            </a:r>
            <a:r>
              <a:rPr lang="en-US" sz="1500" dirty="0" err="1">
                <a:effectLst/>
                <a:latin typeface="Arial" panose="020B0604020202020204" pitchFamily="34" charset="0"/>
                <a:cs typeface="Arial" panose="020B0604020202020204" pitchFamily="34" charset="0"/>
              </a:rPr>
              <a:t>overleden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moet</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hij</a:t>
            </a:r>
            <a:r>
              <a:rPr lang="en-US" sz="1500" dirty="0">
                <a:effectLst/>
                <a:latin typeface="Arial" panose="020B0604020202020204" pitchFamily="34" charset="0"/>
                <a:cs typeface="Arial" panose="020B0604020202020204" pitchFamily="34" charset="0"/>
              </a:rPr>
              <a:t> of </a:t>
            </a:r>
            <a:r>
              <a:rPr lang="en-US" sz="1500" dirty="0" err="1">
                <a:effectLst/>
                <a:latin typeface="Arial" panose="020B0604020202020204" pitchFamily="34" charset="0"/>
                <a:cs typeface="Arial" panose="020B0604020202020204" pitchFamily="34" charset="0"/>
              </a:rPr>
              <a:t>zij</a:t>
            </a:r>
            <a:r>
              <a:rPr lang="en-US" sz="1500" dirty="0">
                <a:effectLst/>
                <a:latin typeface="Arial" panose="020B0604020202020204" pitchFamily="34" charset="0"/>
                <a:cs typeface="Arial" panose="020B0604020202020204" pitchFamily="34" charset="0"/>
              </a:rPr>
              <a:t> in </a:t>
            </a:r>
            <a:r>
              <a:rPr lang="en-US" sz="1500" dirty="0" err="1">
                <a:effectLst/>
                <a:latin typeface="Arial" panose="020B0604020202020204" pitchFamily="34" charset="0"/>
                <a:cs typeface="Arial" panose="020B0604020202020204" pitchFamily="34" charset="0"/>
              </a:rPr>
              <a:t>een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uitvaartkist</a:t>
            </a:r>
            <a:r>
              <a:rPr lang="en-US" sz="1500" dirty="0">
                <a:effectLst/>
                <a:latin typeface="Arial" panose="020B0604020202020204" pitchFamily="34" charset="0"/>
                <a:cs typeface="Arial" panose="020B0604020202020204" pitchFamily="34" charset="0"/>
              </a:rPr>
              <a:t>. Je </a:t>
            </a:r>
            <a:r>
              <a:rPr lang="en-US" sz="1500" dirty="0" err="1">
                <a:effectLst/>
                <a:latin typeface="Arial" panose="020B0604020202020204" pitchFamily="34" charset="0"/>
                <a:cs typeface="Arial" panose="020B0604020202020204" pitchFamily="34" charset="0"/>
              </a:rPr>
              <a:t>hebt</a:t>
            </a:r>
            <a:r>
              <a:rPr lang="en-US" sz="1500" dirty="0">
                <a:effectLst/>
                <a:latin typeface="Arial" panose="020B0604020202020204" pitchFamily="34" charset="0"/>
                <a:cs typeface="Arial" panose="020B0604020202020204" pitchFamily="34" charset="0"/>
              </a:rPr>
              <a:t> heel </a:t>
            </a:r>
            <a:r>
              <a:rPr lang="en-US" sz="1500" dirty="0" err="1">
                <a:effectLst/>
                <a:latin typeface="Arial" panose="020B0604020202020204" pitchFamily="34" charset="0"/>
                <a:cs typeface="Arial" panose="020B0604020202020204" pitchFamily="34" charset="0"/>
              </a:rPr>
              <a:t>veel</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kisten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waar</a:t>
            </a:r>
            <a:r>
              <a:rPr lang="en-US" sz="1500" dirty="0">
                <a:effectLst/>
                <a:latin typeface="Arial" panose="020B0604020202020204" pitchFamily="34" charset="0"/>
                <a:cs typeface="Arial" panose="020B0604020202020204" pitchFamily="34" charset="0"/>
              </a:rPr>
              <a:t> je </a:t>
            </a:r>
            <a:r>
              <a:rPr lang="en-US" sz="1500" dirty="0" err="1">
                <a:effectLst/>
                <a:latin typeface="Arial" panose="020B0604020202020204" pitchFamily="34" charset="0"/>
                <a:cs typeface="Arial" panose="020B0604020202020204" pitchFamily="34" charset="0"/>
              </a:rPr>
              <a:t>uit</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kan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kiezen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Sommige</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zijn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alleen</a:t>
            </a:r>
            <a:r>
              <a:rPr lang="en-US" sz="1500" dirty="0">
                <a:effectLst/>
                <a:latin typeface="Arial" panose="020B0604020202020204" pitchFamily="34" charset="0"/>
                <a:cs typeface="Arial" panose="020B0604020202020204" pitchFamily="34" charset="0"/>
              </a:rPr>
              <a:t> van </a:t>
            </a:r>
            <a:r>
              <a:rPr lang="en-US" sz="1500" dirty="0" err="1">
                <a:effectLst/>
                <a:latin typeface="Arial" panose="020B0604020202020204" pitchFamily="34" charset="0"/>
                <a:cs typeface="Arial" panose="020B0604020202020204" pitchFamily="34" charset="0"/>
              </a:rPr>
              <a:t>hout</a:t>
            </a:r>
            <a:r>
              <a:rPr lang="en-US" sz="1500" dirty="0">
                <a:effectLst/>
                <a:latin typeface="Arial" panose="020B0604020202020204" pitchFamily="34" charset="0"/>
                <a:cs typeface="Arial" panose="020B0604020202020204" pitchFamily="34" charset="0"/>
              </a:rPr>
              <a:t> maar je </a:t>
            </a:r>
            <a:r>
              <a:rPr lang="en-US" sz="1500" dirty="0" err="1">
                <a:effectLst/>
                <a:latin typeface="Arial" panose="020B0604020202020204" pitchFamily="34" charset="0"/>
                <a:cs typeface="Arial" panose="020B0604020202020204" pitchFamily="34" charset="0"/>
              </a:rPr>
              <a:t>kan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ook</a:t>
            </a:r>
            <a:r>
              <a:rPr lang="en-US" sz="1500" dirty="0">
                <a:effectLst/>
                <a:latin typeface="Arial" panose="020B0604020202020204" pitchFamily="34" charset="0"/>
                <a:cs typeface="Arial" panose="020B0604020202020204" pitchFamily="34" charset="0"/>
              </a:rPr>
              <a:t> hele </a:t>
            </a:r>
            <a:r>
              <a:rPr lang="en-US" sz="1500" dirty="0" err="1">
                <a:effectLst/>
                <a:latin typeface="Arial" panose="020B0604020202020204" pitchFamily="34" charset="0"/>
                <a:cs typeface="Arial" panose="020B0604020202020204" pitchFamily="34" charset="0"/>
              </a:rPr>
              <a:t>fleurige</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kisten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kiezen</a:t>
            </a:r>
            <a:r>
              <a:rPr lang="en-US" sz="1500" dirty="0">
                <a:effectLst/>
                <a:latin typeface="Arial" panose="020B0604020202020204" pitchFamily="34" charset="0"/>
                <a:cs typeface="Arial" panose="020B0604020202020204" pitchFamily="34" charset="0"/>
              </a:rPr>
              <a:t> of je </a:t>
            </a:r>
            <a:r>
              <a:rPr lang="en-US" sz="1500" dirty="0" err="1">
                <a:effectLst/>
                <a:latin typeface="Arial" panose="020B0604020202020204" pitchFamily="34" charset="0"/>
                <a:cs typeface="Arial" panose="020B0604020202020204" pitchFamily="34" charset="0"/>
              </a:rPr>
              <a:t>kan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zelf</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een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kist</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versieren</a:t>
            </a:r>
            <a:r>
              <a:rPr lang="en-US" sz="1500" dirty="0">
                <a:effectLst/>
                <a:latin typeface="Arial" panose="020B0604020202020204" pitchFamily="34" charset="0"/>
                <a:cs typeface="Arial" panose="020B0604020202020204" pitchFamily="34" charset="0"/>
              </a:rPr>
              <a:t> met </a:t>
            </a:r>
            <a:r>
              <a:rPr lang="en-US" sz="1500" dirty="0" err="1">
                <a:effectLst/>
                <a:latin typeface="Arial" panose="020B0604020202020204" pitchFamily="34" charset="0"/>
                <a:cs typeface="Arial" panose="020B0604020202020204" pitchFamily="34" charset="0"/>
              </a:rPr>
              <a:t>verf</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stiften</a:t>
            </a:r>
            <a:r>
              <a:rPr lang="en-US" sz="1500" dirty="0">
                <a:effectLst/>
                <a:latin typeface="Arial" panose="020B0604020202020204" pitchFamily="34" charset="0"/>
                <a:cs typeface="Arial" panose="020B0604020202020204" pitchFamily="34" charset="0"/>
              </a:rPr>
              <a:t> of stickers. </a:t>
            </a:r>
            <a:r>
              <a:rPr lang="en-US" sz="1500" dirty="0" err="1">
                <a:effectLst/>
                <a:latin typeface="Arial" panose="020B0604020202020204" pitchFamily="34" charset="0"/>
                <a:cs typeface="Arial" panose="020B0604020202020204" pitchFamily="34" charset="0"/>
              </a:rPr>
              <a:t>Ook</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kan</a:t>
            </a:r>
            <a:r>
              <a:rPr lang="en-US" sz="1500" dirty="0">
                <a:effectLst/>
                <a:latin typeface="Arial" panose="020B0604020202020204" pitchFamily="34" charset="0"/>
                <a:cs typeface="Arial" panose="020B0604020202020204" pitchFamily="34" charset="0"/>
              </a:rPr>
              <a:t> je </a:t>
            </a:r>
            <a:r>
              <a:rPr lang="en-US" sz="1500" dirty="0" err="1">
                <a:effectLst/>
                <a:latin typeface="Arial" panose="020B0604020202020204" pitchFamily="34" charset="0"/>
                <a:cs typeface="Arial" panose="020B0604020202020204" pitchFamily="34" charset="0"/>
              </a:rPr>
              <a:t>bijvoorbeeld</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een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tekening</a:t>
            </a:r>
            <a:r>
              <a:rPr lang="en-US" sz="1500" dirty="0">
                <a:effectLst/>
                <a:latin typeface="Arial" panose="020B0604020202020204" pitchFamily="34" charset="0"/>
                <a:cs typeface="Arial" panose="020B0604020202020204" pitchFamily="34" charset="0"/>
              </a:rPr>
              <a:t> die je </a:t>
            </a:r>
            <a:r>
              <a:rPr lang="en-US" sz="1500" dirty="0" err="1">
                <a:effectLst/>
                <a:latin typeface="Arial" panose="020B0604020202020204" pitchFamily="34" charset="0"/>
                <a:cs typeface="Arial" panose="020B0604020202020204" pitchFamily="34" charset="0"/>
              </a:rPr>
              <a:t>hebt</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gemaakt</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een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versje</a:t>
            </a:r>
            <a:r>
              <a:rPr lang="en-US" sz="1500" dirty="0">
                <a:effectLst/>
                <a:latin typeface="Arial" panose="020B0604020202020204" pitchFamily="34" charset="0"/>
                <a:cs typeface="Arial" panose="020B0604020202020204" pitchFamily="34" charset="0"/>
              </a:rPr>
              <a:t> wat je </a:t>
            </a:r>
            <a:r>
              <a:rPr lang="en-US" sz="1500" dirty="0" err="1">
                <a:effectLst/>
                <a:latin typeface="Arial" panose="020B0604020202020204" pitchFamily="34" charset="0"/>
                <a:cs typeface="Arial" panose="020B0604020202020204" pitchFamily="34" charset="0"/>
              </a:rPr>
              <a:t>hebt</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geschreven</a:t>
            </a:r>
            <a:r>
              <a:rPr lang="en-US" sz="1500" dirty="0">
                <a:effectLst/>
                <a:latin typeface="Arial" panose="020B0604020202020204" pitchFamily="34" charset="0"/>
                <a:cs typeface="Arial" panose="020B0604020202020204" pitchFamily="34" charset="0"/>
              </a:rPr>
              <a:t> of </a:t>
            </a:r>
            <a:r>
              <a:rPr lang="en-US" sz="1500" dirty="0" err="1">
                <a:effectLst/>
                <a:latin typeface="Arial" panose="020B0604020202020204" pitchFamily="34" charset="0"/>
                <a:cs typeface="Arial" panose="020B0604020202020204" pitchFamily="34" charset="0"/>
              </a:rPr>
              <a:t>een</a:t>
            </a:r>
            <a:r>
              <a:rPr lang="en-US" sz="1500" dirty="0">
                <a:effectLst/>
                <a:latin typeface="Arial" panose="020B0604020202020204" pitchFamily="34" charset="0"/>
                <a:cs typeface="Arial" panose="020B0604020202020204" pitchFamily="34" charset="0"/>
              </a:rPr>
              <a:t> van je </a:t>
            </a:r>
            <a:r>
              <a:rPr lang="en-US" sz="1500" dirty="0" err="1">
                <a:effectLst/>
                <a:latin typeface="Arial" panose="020B0604020202020204" pitchFamily="34" charset="0"/>
                <a:cs typeface="Arial" panose="020B0604020202020204" pitchFamily="34" charset="0"/>
              </a:rPr>
              <a:t>knuffels</a:t>
            </a:r>
            <a:r>
              <a:rPr lang="en-US" sz="1500" dirty="0">
                <a:effectLst/>
                <a:latin typeface="Arial" panose="020B0604020202020204" pitchFamily="34" charset="0"/>
                <a:cs typeface="Arial" panose="020B0604020202020204" pitchFamily="34" charset="0"/>
              </a:rPr>
              <a:t> in de </a:t>
            </a:r>
            <a:r>
              <a:rPr lang="en-US" sz="1500" dirty="0" err="1">
                <a:effectLst/>
                <a:latin typeface="Arial" panose="020B0604020202020204" pitchFamily="34" charset="0"/>
                <a:cs typeface="Arial" panose="020B0604020202020204" pitchFamily="34" charset="0"/>
              </a:rPr>
              <a:t>kist</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leggen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voor</a:t>
            </a:r>
            <a:r>
              <a:rPr lang="en-US" sz="1500" dirty="0">
                <a:effectLst/>
                <a:latin typeface="Arial" panose="020B0604020202020204" pitchFamily="34" charset="0"/>
                <a:cs typeface="Arial" panose="020B0604020202020204" pitchFamily="34" charset="0"/>
              </a:rPr>
              <a:t> de </a:t>
            </a:r>
            <a:r>
              <a:rPr lang="en-US" sz="1500" dirty="0" err="1">
                <a:effectLst/>
                <a:latin typeface="Arial" panose="020B0604020202020204" pitchFamily="34" charset="0"/>
                <a:cs typeface="Arial" panose="020B0604020202020204" pitchFamily="34" charset="0"/>
              </a:rPr>
              <a:t>overledene</a:t>
            </a:r>
            <a:r>
              <a:rPr lang="en-US" sz="1500" dirty="0">
                <a:effectLst/>
                <a:latin typeface="Arial" panose="020B0604020202020204" pitchFamily="34" charset="0"/>
                <a:cs typeface="Arial" panose="020B0604020202020204" pitchFamily="34" charset="0"/>
              </a:rPr>
              <a:t>. </a:t>
            </a:r>
          </a:p>
          <a:p>
            <a:pPr marL="0" indent="0">
              <a:spcAft>
                <a:spcPts val="800"/>
              </a:spcAft>
              <a:buNone/>
            </a:pPr>
            <a:r>
              <a:rPr lang="en-US" sz="1500" dirty="0" err="1">
                <a:effectLst/>
                <a:latin typeface="Arial" panose="020B0604020202020204" pitchFamily="34" charset="0"/>
                <a:cs typeface="Arial" panose="020B0604020202020204" pitchFamily="34" charset="0"/>
              </a:rPr>
              <a:t>Aan</a:t>
            </a:r>
            <a:r>
              <a:rPr lang="en-US" sz="1500" dirty="0">
                <a:effectLst/>
                <a:latin typeface="Arial" panose="020B0604020202020204" pitchFamily="34" charset="0"/>
                <a:cs typeface="Arial" panose="020B0604020202020204" pitchFamily="34" charset="0"/>
              </a:rPr>
              <a:t> het </a:t>
            </a:r>
            <a:r>
              <a:rPr lang="en-US" sz="1500" dirty="0" err="1">
                <a:effectLst/>
                <a:latin typeface="Arial" panose="020B0604020202020204" pitchFamily="34" charset="0"/>
                <a:cs typeface="Arial" panose="020B0604020202020204" pitchFamily="34" charset="0"/>
              </a:rPr>
              <a:t>einde</a:t>
            </a:r>
            <a:r>
              <a:rPr lang="en-US" sz="1500" dirty="0">
                <a:effectLst/>
                <a:latin typeface="Arial" panose="020B0604020202020204" pitchFamily="34" charset="0"/>
                <a:cs typeface="Arial" panose="020B0604020202020204" pitchFamily="34" charset="0"/>
              </a:rPr>
              <a:t> van de </a:t>
            </a:r>
            <a:r>
              <a:rPr lang="en-US" sz="1500" dirty="0" err="1">
                <a:effectLst/>
                <a:latin typeface="Arial" panose="020B0604020202020204" pitchFamily="34" charset="0"/>
                <a:cs typeface="Arial" panose="020B0604020202020204" pitchFamily="34" charset="0"/>
              </a:rPr>
              <a:t>opbaring</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moet</a:t>
            </a:r>
            <a:r>
              <a:rPr lang="en-US" sz="1500" dirty="0">
                <a:effectLst/>
                <a:latin typeface="Arial" panose="020B0604020202020204" pitchFamily="34" charset="0"/>
                <a:cs typeface="Arial" panose="020B0604020202020204" pitchFamily="34" charset="0"/>
              </a:rPr>
              <a:t> de </a:t>
            </a:r>
            <a:r>
              <a:rPr lang="en-US" sz="1500" dirty="0" err="1">
                <a:effectLst/>
                <a:latin typeface="Arial" panose="020B0604020202020204" pitchFamily="34" charset="0"/>
                <a:cs typeface="Arial" panose="020B0604020202020204" pitchFamily="34" charset="0"/>
              </a:rPr>
              <a:t>deksel</a:t>
            </a:r>
            <a:r>
              <a:rPr lang="en-US" sz="1500" dirty="0">
                <a:effectLst/>
                <a:latin typeface="Arial" panose="020B0604020202020204" pitchFamily="34" charset="0"/>
                <a:cs typeface="Arial" panose="020B0604020202020204" pitchFamily="34" charset="0"/>
              </a:rPr>
              <a:t> op de </a:t>
            </a:r>
            <a:r>
              <a:rPr lang="en-US" sz="1500" dirty="0" err="1">
                <a:effectLst/>
                <a:latin typeface="Arial" panose="020B0604020202020204" pitchFamily="34" charset="0"/>
                <a:cs typeface="Arial" panose="020B0604020202020204" pitchFamily="34" charset="0"/>
              </a:rPr>
              <a:t>kist</a:t>
            </a:r>
            <a:r>
              <a:rPr lang="en-US" sz="1500" dirty="0">
                <a:effectLst/>
                <a:latin typeface="Arial" panose="020B0604020202020204" pitchFamily="34" charset="0"/>
                <a:cs typeface="Arial" panose="020B0604020202020204" pitchFamily="34" charset="0"/>
              </a:rPr>
              <a:t>. Dat is </a:t>
            </a:r>
            <a:r>
              <a:rPr lang="en-US" sz="1500" dirty="0" err="1">
                <a:effectLst/>
                <a:latin typeface="Arial" panose="020B0604020202020204" pitchFamily="34" charset="0"/>
                <a:cs typeface="Arial" panose="020B0604020202020204" pitchFamily="34" charset="0"/>
              </a:rPr>
              <a:t>vaak</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een</a:t>
            </a:r>
            <a:r>
              <a:rPr lang="en-US" sz="1500" dirty="0">
                <a:effectLst/>
                <a:latin typeface="Arial" panose="020B0604020202020204" pitchFamily="34" charset="0"/>
                <a:cs typeface="Arial" panose="020B0604020202020204" pitchFamily="34" charset="0"/>
              </a:rPr>
              <a:t> heel </a:t>
            </a:r>
            <a:r>
              <a:rPr lang="en-US" sz="1500" dirty="0" err="1">
                <a:effectLst/>
                <a:latin typeface="Arial" panose="020B0604020202020204" pitchFamily="34" charset="0"/>
                <a:cs typeface="Arial" panose="020B0604020202020204" pitchFamily="34" charset="0"/>
              </a:rPr>
              <a:t>verdrietig</a:t>
            </a:r>
            <a:r>
              <a:rPr lang="en-US" sz="1500" dirty="0">
                <a:effectLst/>
                <a:latin typeface="Arial" panose="020B0604020202020204" pitchFamily="34" charset="0"/>
                <a:cs typeface="Arial" panose="020B0604020202020204" pitchFamily="34" charset="0"/>
              </a:rPr>
              <a:t> moment want nu </a:t>
            </a:r>
            <a:r>
              <a:rPr lang="en-US" sz="1500" dirty="0" err="1">
                <a:effectLst/>
                <a:latin typeface="Arial" panose="020B0604020202020204" pitchFamily="34" charset="0"/>
                <a:cs typeface="Arial" panose="020B0604020202020204" pitchFamily="34" charset="0"/>
              </a:rPr>
              <a:t>kan</a:t>
            </a:r>
            <a:r>
              <a:rPr lang="en-US" sz="1500" dirty="0">
                <a:effectLst/>
                <a:latin typeface="Arial" panose="020B0604020202020204" pitchFamily="34" charset="0"/>
                <a:cs typeface="Arial" panose="020B0604020202020204" pitchFamily="34" charset="0"/>
              </a:rPr>
              <a:t> je de </a:t>
            </a:r>
            <a:r>
              <a:rPr lang="en-US" sz="1500" dirty="0" err="1">
                <a:effectLst/>
                <a:latin typeface="Arial" panose="020B0604020202020204" pitchFamily="34" charset="0"/>
                <a:cs typeface="Arial" panose="020B0604020202020204" pitchFamily="34" charset="0"/>
              </a:rPr>
              <a:t>overledene</a:t>
            </a:r>
            <a:r>
              <a:rPr lang="en-US" sz="1500" dirty="0">
                <a:effectLst/>
                <a:latin typeface="Arial" panose="020B0604020202020204" pitchFamily="34" charset="0"/>
                <a:cs typeface="Arial" panose="020B0604020202020204" pitchFamily="34" charset="0"/>
              </a:rPr>
              <a:t> nooit </a:t>
            </a:r>
            <a:r>
              <a:rPr lang="en-US" sz="1500" dirty="0" err="1">
                <a:effectLst/>
                <a:latin typeface="Arial" panose="020B0604020202020204" pitchFamily="34" charset="0"/>
                <a:cs typeface="Arial" panose="020B0604020202020204" pitchFamily="34" charset="0"/>
              </a:rPr>
              <a:t>meer</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zien</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Natuurlijk</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kun</a:t>
            </a:r>
            <a:r>
              <a:rPr lang="en-US" sz="1500" dirty="0">
                <a:effectLst/>
                <a:latin typeface="Arial" panose="020B0604020202020204" pitchFamily="34" charset="0"/>
                <a:cs typeface="Arial" panose="020B0604020202020204" pitchFamily="34" charset="0"/>
              </a:rPr>
              <a:t> je </a:t>
            </a:r>
            <a:r>
              <a:rPr lang="en-US" sz="1500" dirty="0" err="1">
                <a:effectLst/>
                <a:latin typeface="Arial" panose="020B0604020202020204" pitchFamily="34" charset="0"/>
                <a:cs typeface="Arial" panose="020B0604020202020204" pitchFamily="34" charset="0"/>
              </a:rPr>
              <a:t>nog</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wel</a:t>
            </a:r>
            <a:r>
              <a:rPr lang="en-US" sz="1500" dirty="0">
                <a:effectLst/>
                <a:latin typeface="Arial" panose="020B0604020202020204" pitchFamily="34" charset="0"/>
                <a:cs typeface="Arial" panose="020B0604020202020204" pitchFamily="34" charset="0"/>
              </a:rPr>
              <a:t> heel </a:t>
            </a:r>
            <a:r>
              <a:rPr lang="en-US" sz="1500" dirty="0" err="1">
                <a:effectLst/>
                <a:latin typeface="Arial" panose="020B0604020202020204" pitchFamily="34" charset="0"/>
                <a:cs typeface="Arial" panose="020B0604020202020204" pitchFamily="34" charset="0"/>
              </a:rPr>
              <a:t>veel</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aan</a:t>
            </a:r>
            <a:r>
              <a:rPr lang="en-US" sz="1500" dirty="0">
                <a:effectLst/>
                <a:latin typeface="Arial" panose="020B0604020202020204" pitchFamily="34" charset="0"/>
                <a:cs typeface="Arial" panose="020B0604020202020204" pitchFamily="34" charset="0"/>
              </a:rPr>
              <a:t> de </a:t>
            </a:r>
            <a:r>
              <a:rPr lang="en-US" sz="1500" dirty="0" err="1">
                <a:effectLst/>
                <a:latin typeface="Arial" panose="020B0604020202020204" pitchFamily="34" charset="0"/>
                <a:cs typeface="Arial" panose="020B0604020202020204" pitchFamily="34" charset="0"/>
              </a:rPr>
              <a:t>overledene</a:t>
            </a:r>
            <a:r>
              <a:rPr lang="en-US" sz="1500" dirty="0">
                <a:effectLst/>
                <a:latin typeface="Arial" panose="020B0604020202020204" pitchFamily="34" charset="0"/>
                <a:cs typeface="Arial" panose="020B0604020202020204" pitchFamily="34" charset="0"/>
              </a:rPr>
              <a:t> </a:t>
            </a:r>
            <a:r>
              <a:rPr lang="en-US" sz="1500" dirty="0" err="1">
                <a:effectLst/>
                <a:latin typeface="Arial" panose="020B0604020202020204" pitchFamily="34" charset="0"/>
                <a:cs typeface="Arial" panose="020B0604020202020204" pitchFamily="34" charset="0"/>
              </a:rPr>
              <a:t>denken</a:t>
            </a:r>
            <a:r>
              <a:rPr lang="en-US" sz="1500" dirty="0">
                <a:effectLst/>
                <a:latin typeface="Arial" panose="020B0604020202020204" pitchFamily="34" charset="0"/>
                <a:cs typeface="Arial" panose="020B0604020202020204" pitchFamily="34" charset="0"/>
              </a:rPr>
              <a:t>. </a:t>
            </a:r>
          </a:p>
          <a:p>
            <a:pPr marL="0" indent="0">
              <a:spcAft>
                <a:spcPts val="800"/>
              </a:spcAft>
              <a:buNone/>
            </a:pPr>
            <a:r>
              <a:rPr lang="en-US" sz="1500" dirty="0" err="1">
                <a:latin typeface="Arial" panose="020B0604020202020204" pitchFamily="34" charset="0"/>
                <a:cs typeface="Arial" panose="020B0604020202020204" pitchFamily="34" charset="0"/>
              </a:rPr>
              <a:t>Vraag</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een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uitvaartkist</a:t>
            </a:r>
            <a:r>
              <a:rPr lang="en-US" sz="1500" dirty="0">
                <a:latin typeface="Arial" panose="020B0604020202020204" pitchFamily="34" charset="0"/>
                <a:cs typeface="Arial" panose="020B0604020202020204" pitchFamily="34" charset="0"/>
              </a:rPr>
              <a:t> is </a:t>
            </a:r>
            <a:r>
              <a:rPr lang="en-US" sz="1500" dirty="0" err="1">
                <a:latin typeface="Arial" panose="020B0604020202020204" pitchFamily="34" charset="0"/>
                <a:cs typeface="Arial" panose="020B0604020202020204" pitchFamily="34" charset="0"/>
              </a:rPr>
              <a:t>een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mogelijkheid</a:t>
            </a:r>
            <a:r>
              <a:rPr lang="en-US" sz="1500" dirty="0">
                <a:latin typeface="Arial" panose="020B0604020202020204" pitchFamily="34" charset="0"/>
                <a:cs typeface="Arial" panose="020B0604020202020204" pitchFamily="34" charset="0"/>
              </a:rPr>
              <a:t>. Weet </a:t>
            </a:r>
            <a:r>
              <a:rPr lang="en-US" sz="1500" dirty="0" err="1">
                <a:latin typeface="Arial" panose="020B0604020202020204" pitchFamily="34" charset="0"/>
                <a:cs typeface="Arial" panose="020B0604020202020204" pitchFamily="34" charset="0"/>
              </a:rPr>
              <a:t>jij</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ook</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andere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mogelijkheden</a:t>
            </a:r>
            <a:r>
              <a:rPr lang="en-US" sz="1500" dirty="0">
                <a:latin typeface="Arial" panose="020B0604020202020204" pitchFamily="34" charset="0"/>
                <a:cs typeface="Arial" panose="020B0604020202020204" pitchFamily="34" charset="0"/>
              </a:rPr>
              <a:t> om </a:t>
            </a:r>
            <a:r>
              <a:rPr lang="en-US" sz="1500" dirty="0" err="1">
                <a:latin typeface="Arial" panose="020B0604020202020204" pitchFamily="34" charset="0"/>
                <a:cs typeface="Arial" panose="020B0604020202020204" pitchFamily="34" charset="0"/>
              </a:rPr>
              <a:t>een</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overledene</a:t>
            </a:r>
            <a:r>
              <a:rPr lang="en-US" sz="1500" dirty="0">
                <a:latin typeface="Arial" panose="020B0604020202020204" pitchFamily="34" charset="0"/>
                <a:cs typeface="Arial" panose="020B0604020202020204" pitchFamily="34" charset="0"/>
              </a:rPr>
              <a:t> in </a:t>
            </a:r>
            <a:r>
              <a:rPr lang="en-US" sz="1500" dirty="0" err="1">
                <a:latin typeface="Arial" panose="020B0604020202020204" pitchFamily="34" charset="0"/>
                <a:cs typeface="Arial" panose="020B0604020202020204" pitchFamily="34" charset="0"/>
              </a:rPr>
              <a:t>te</a:t>
            </a: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leggen</a:t>
            </a:r>
            <a:r>
              <a:rPr lang="en-US" sz="1500" dirty="0">
                <a:latin typeface="Arial" panose="020B0604020202020204" pitchFamily="34" charset="0"/>
                <a:cs typeface="Arial" panose="020B0604020202020204" pitchFamily="34" charset="0"/>
              </a:rPr>
              <a:t>?</a:t>
            </a:r>
            <a:endParaRPr lang="en-US" sz="1500" dirty="0">
              <a:effectLst/>
              <a:latin typeface="Arial" panose="020B0604020202020204" pitchFamily="34" charset="0"/>
              <a:cs typeface="Arial" panose="020B0604020202020204" pitchFamily="34" charset="0"/>
            </a:endParaRPr>
          </a:p>
          <a:p>
            <a:endParaRPr lang="en-US" sz="1500" dirty="0"/>
          </a:p>
        </p:txBody>
      </p:sp>
      <p:sp>
        <p:nvSpPr>
          <p:cNvPr id="4" name="Tijdelijke aanduiding voor voettekst 3">
            <a:extLst>
              <a:ext uri="{FF2B5EF4-FFF2-40B4-BE49-F238E27FC236}">
                <a16:creationId xmlns:a16="http://schemas.microsoft.com/office/drawing/2014/main" id="{BF63BDE1-7B5C-20FC-27FA-2AE358034309}"/>
              </a:ext>
            </a:extLst>
          </p:cNvPr>
          <p:cNvSpPr>
            <a:spLocks noGrp="1"/>
          </p:cNvSpPr>
          <p:nvPr>
            <p:ph type="ftr" sz="quarter" idx="11"/>
          </p:nvPr>
        </p:nvSpPr>
        <p:spPr>
          <a:xfrm>
            <a:off x="3213253" y="6356350"/>
            <a:ext cx="3012449" cy="365125"/>
          </a:xfrm>
        </p:spPr>
        <p:txBody>
          <a:bodyPr vert="horz" lIns="91440" tIns="45720" rIns="91440" bIns="45720" rtlCol="0" anchor="ctr">
            <a:normAutofit/>
          </a:bodyPr>
          <a:lstStyle/>
          <a:p>
            <a:pPr algn="r">
              <a:spcAft>
                <a:spcPts val="600"/>
              </a:spcAft>
              <a:defRPr/>
            </a:pPr>
            <a:r>
              <a:rPr lang="en-US" kern="1200" cap="none" spc="0" baseline="0">
                <a:solidFill>
                  <a:prstClr val="black">
                    <a:tint val="75000"/>
                  </a:prstClr>
                </a:solidFill>
                <a:latin typeface="Calibri" panose="020F0502020204030204"/>
                <a:ea typeface="+mn-ea"/>
                <a:cs typeface="+mn-cs"/>
              </a:rPr>
              <a:t>www.jongeneel-uitvaartdiensten.nl</a:t>
            </a:r>
          </a:p>
        </p:txBody>
      </p:sp>
      <p:pic>
        <p:nvPicPr>
          <p:cNvPr id="5122" name="Picture 2" descr="Afbeeldingsresultaten voor tekening uitvaartkist">
            <a:extLst>
              <a:ext uri="{FF2B5EF4-FFF2-40B4-BE49-F238E27FC236}">
                <a16:creationId xmlns:a16="http://schemas.microsoft.com/office/drawing/2014/main" id="{6D854580-5BC3-6F97-4BA1-88DBE393695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8818" b="1"/>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515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5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313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4" descr="Gerelateerde afbeeldingsdetails bekijken">
            <a:extLst>
              <a:ext uri="{FF2B5EF4-FFF2-40B4-BE49-F238E27FC236}">
                <a16:creationId xmlns:a16="http://schemas.microsoft.com/office/drawing/2014/main" id="{FDB9D05F-CF66-FEBD-427E-48FD33AF5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 y="2426430"/>
            <a:ext cx="3064216" cy="318730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Lijkwaden - Thana Lab">
            <a:extLst>
              <a:ext uri="{FF2B5EF4-FFF2-40B4-BE49-F238E27FC236}">
                <a16:creationId xmlns:a16="http://schemas.microsoft.com/office/drawing/2014/main" id="{502F8BFA-CDDF-7EF9-2815-D1205ED3B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6586" y="602010"/>
            <a:ext cx="7966234" cy="5310823"/>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Afbeeldingsresultaten voor Afbeelding Bed">
            <a:extLst>
              <a:ext uri="{FF2B5EF4-FFF2-40B4-BE49-F238E27FC236}">
                <a16:creationId xmlns:a16="http://schemas.microsoft.com/office/drawing/2014/main" id="{D1C229A8-F5DE-8FB3-7E73-2D77168C65E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20404" y="4265379"/>
            <a:ext cx="2639591" cy="1990611"/>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9228" name="Picture 12" descr="Afbeeldingsresultaten voor uitvaartmand">
            <a:extLst>
              <a:ext uri="{FF2B5EF4-FFF2-40B4-BE49-F238E27FC236}">
                <a16:creationId xmlns:a16="http://schemas.microsoft.com/office/drawing/2014/main" id="{28C16690-8CC5-64C7-C592-892ADCFEFBB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945167"/>
            <a:ext cx="4522552" cy="2829617"/>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rgbClr val="FFFFFF"/>
                </a:solidFill>
              </a14:hiddenFill>
            </a:ext>
          </a:extLst>
        </p:spPr>
      </p:pic>
      <p:pic>
        <p:nvPicPr>
          <p:cNvPr id="9226" name="Picture 10" descr="Afbeeldingsresultaten voor tekening lijkwade">
            <a:extLst>
              <a:ext uri="{FF2B5EF4-FFF2-40B4-BE49-F238E27FC236}">
                <a16:creationId xmlns:a16="http://schemas.microsoft.com/office/drawing/2014/main" id="{3D6C7F3B-20FE-C6BD-51E1-EB8B9EDE62A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33607" y="4391059"/>
            <a:ext cx="4155601" cy="1932353"/>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sp>
        <p:nvSpPr>
          <p:cNvPr id="2" name="Tijdelijke aanduiding voor voettekst 1">
            <a:extLst>
              <a:ext uri="{FF2B5EF4-FFF2-40B4-BE49-F238E27FC236}">
                <a16:creationId xmlns:a16="http://schemas.microsoft.com/office/drawing/2014/main" id="{BCB9E025-F6AF-F88F-595D-898ACD8A8841}"/>
              </a:ext>
            </a:extLst>
          </p:cNvPr>
          <p:cNvSpPr>
            <a:spLocks noGrp="1"/>
          </p:cNvSpPr>
          <p:nvPr>
            <p:ph type="ftr" sz="quarter" idx="11"/>
          </p:nvPr>
        </p:nvSpPr>
        <p:spPr/>
        <p:txBody>
          <a:bodyPr/>
          <a:lstStyle/>
          <a:p>
            <a:r>
              <a:rPr lang="en-US">
                <a:solidFill>
                  <a:schemeClr val="tx1"/>
                </a:solidFill>
              </a:rPr>
              <a:t>www.jongeneel-uitvaartdiensten.</a:t>
            </a:r>
            <a:r>
              <a:rPr lang="en-US"/>
              <a:t>nl</a:t>
            </a:r>
          </a:p>
        </p:txBody>
      </p:sp>
      <p:pic>
        <p:nvPicPr>
          <p:cNvPr id="10242" name="Picture 2" descr="Afbeeldingsresultaten voor Beschilderde Uitvaartkist">
            <a:extLst>
              <a:ext uri="{FF2B5EF4-FFF2-40B4-BE49-F238E27FC236}">
                <a16:creationId xmlns:a16="http://schemas.microsoft.com/office/drawing/2014/main" id="{FE78CCBE-D1B6-A8A2-75C5-0FA726A0DB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5415" y="0"/>
            <a:ext cx="3548236" cy="255473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35FAC610-32CE-0BB8-EE7D-12B2704F460D}"/>
              </a:ext>
            </a:extLst>
          </p:cNvPr>
          <p:cNvSpPr txBox="1"/>
          <p:nvPr/>
        </p:nvSpPr>
        <p:spPr>
          <a:xfrm>
            <a:off x="235974" y="454572"/>
            <a:ext cx="3084430" cy="400110"/>
          </a:xfrm>
          <a:prstGeom prst="rect">
            <a:avLst/>
          </a:prstGeom>
          <a:noFill/>
        </p:spPr>
        <p:txBody>
          <a:bodyPr wrap="square" rtlCol="0">
            <a:spAutoFit/>
          </a:bodyPr>
          <a:lstStyle/>
          <a:p>
            <a:r>
              <a:rPr lang="nl-NL" sz="2000" dirty="0"/>
              <a:t>opbaarmogelijkheden</a:t>
            </a:r>
          </a:p>
        </p:txBody>
      </p:sp>
    </p:spTree>
    <p:extLst>
      <p:ext uri="{BB962C8B-B14F-4D97-AF65-F5344CB8AC3E}">
        <p14:creationId xmlns:p14="http://schemas.microsoft.com/office/powerpoint/2010/main" val="2961348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922FC-6BD6-E195-4889-030D90625F10}"/>
              </a:ext>
            </a:extLst>
          </p:cNvPr>
          <p:cNvSpPr>
            <a:spLocks noGrp="1"/>
          </p:cNvSpPr>
          <p:nvPr>
            <p:ph type="title"/>
          </p:nvPr>
        </p:nvSpPr>
        <p:spPr>
          <a:xfrm>
            <a:off x="228600" y="247911"/>
            <a:ext cx="10515600" cy="1325563"/>
          </a:xfrm>
        </p:spPr>
        <p:txBody>
          <a:bodyPr/>
          <a:lstStyle/>
          <a:p>
            <a:r>
              <a:rPr lang="nl-NL" dirty="0">
                <a:latin typeface="Bradley Hand ITC" panose="03070402050302030203" pitchFamily="66" charset="0"/>
              </a:rPr>
              <a:t>  </a:t>
            </a:r>
            <a:r>
              <a:rPr lang="nl-NL" sz="3200" dirty="0">
                <a:latin typeface="Arial" panose="020B0604020202020204" pitchFamily="34" charset="0"/>
                <a:cs typeface="Arial" panose="020B0604020202020204" pitchFamily="34" charset="0"/>
              </a:rPr>
              <a:t>Wat nog meer?</a:t>
            </a:r>
          </a:p>
        </p:txBody>
      </p:sp>
      <p:sp>
        <p:nvSpPr>
          <p:cNvPr id="3" name="Tijdelijke aanduiding voor inhoud 2">
            <a:extLst>
              <a:ext uri="{FF2B5EF4-FFF2-40B4-BE49-F238E27FC236}">
                <a16:creationId xmlns:a16="http://schemas.microsoft.com/office/drawing/2014/main" id="{34C1D998-CBDF-1D22-235B-E6683BA29AD4}"/>
              </a:ext>
            </a:extLst>
          </p:cNvPr>
          <p:cNvSpPr>
            <a:spLocks noGrp="1"/>
          </p:cNvSpPr>
          <p:nvPr>
            <p:ph sz="half" idx="1"/>
          </p:nvPr>
        </p:nvSpPr>
        <p:spPr>
          <a:xfrm>
            <a:off x="550606" y="1288026"/>
            <a:ext cx="5278063" cy="3077565"/>
          </a:xfrm>
        </p:spPr>
        <p:txBody>
          <a:bodyPr>
            <a:normAutofit fontScale="47500" lnSpcReduction="20000"/>
          </a:bodyPr>
          <a:lstStyle/>
          <a:p>
            <a:pPr marL="0" indent="0">
              <a:lnSpc>
                <a:spcPct val="107000"/>
              </a:lnSpc>
              <a:spcAft>
                <a:spcPts val="800"/>
              </a:spcAft>
              <a:buNone/>
            </a:pPr>
            <a:r>
              <a:rPr lang="nl-NL" sz="2900" dirty="0">
                <a:effectLst/>
                <a:latin typeface="Arial" panose="020B0604020202020204" pitchFamily="34" charset="0"/>
                <a:ea typeface="Calibri" panose="020F0502020204030204" pitchFamily="34" charset="0"/>
                <a:cs typeface="Arial" panose="020B0604020202020204" pitchFamily="34" charset="0"/>
              </a:rPr>
              <a:t>Wat is een rouwkaart? </a:t>
            </a:r>
          </a:p>
          <a:p>
            <a:pPr marL="0" indent="0">
              <a:lnSpc>
                <a:spcPct val="107000"/>
              </a:lnSpc>
              <a:spcAft>
                <a:spcPts val="800"/>
              </a:spcAft>
              <a:buNone/>
            </a:pPr>
            <a:r>
              <a:rPr lang="nl-NL" sz="2900" dirty="0">
                <a:effectLst/>
                <a:latin typeface="Arial" panose="020B0604020202020204" pitchFamily="34" charset="0"/>
                <a:ea typeface="Calibri" panose="020F0502020204030204" pitchFamily="34" charset="0"/>
                <a:cs typeface="Arial" panose="020B0604020202020204" pitchFamily="34" charset="0"/>
              </a:rPr>
              <a:t>Een rouwkaart is een kaart waarop staat wie er overleden is en wanneer. Op een rouwkaart staan ook de namen van de familie. Deze familieleden noem je dan nabestaanden. Het is ook vaak een uitnodiging om naar de uitvaart te komen. Onderaan de kaart staat dan wanneer, hoe laat en waar de uitvaart begint.</a:t>
            </a:r>
          </a:p>
          <a:p>
            <a:pPr marL="0" indent="0">
              <a:lnSpc>
                <a:spcPct val="107000"/>
              </a:lnSpc>
              <a:spcAft>
                <a:spcPts val="800"/>
              </a:spcAf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
        <p:nvSpPr>
          <p:cNvPr id="4" name="Tijdelijke aanduiding voor inhoud 3">
            <a:extLst>
              <a:ext uri="{FF2B5EF4-FFF2-40B4-BE49-F238E27FC236}">
                <a16:creationId xmlns:a16="http://schemas.microsoft.com/office/drawing/2014/main" id="{81DF8EE1-B6EF-E0DB-C2D7-1257CEE8DA71}"/>
              </a:ext>
            </a:extLst>
          </p:cNvPr>
          <p:cNvSpPr>
            <a:spLocks noGrp="1"/>
          </p:cNvSpPr>
          <p:nvPr>
            <p:ph sz="half" idx="2"/>
          </p:nvPr>
        </p:nvSpPr>
        <p:spPr>
          <a:xfrm>
            <a:off x="6363333" y="3715096"/>
            <a:ext cx="5181600" cy="1975187"/>
          </a:xfrm>
        </p:spPr>
        <p:txBody>
          <a:bodyPr>
            <a:normAutofit fontScale="47500" lnSpcReduction="20000"/>
          </a:bodyPr>
          <a:lstStyle/>
          <a:p>
            <a:pPr marL="0" indent="0">
              <a:lnSpc>
                <a:spcPct val="107000"/>
              </a:lnSpc>
              <a:spcAft>
                <a:spcPts val="800"/>
              </a:spcAft>
              <a:buNone/>
            </a:pPr>
            <a:endParaRPr lang="nl-NL" sz="1800" dirty="0">
              <a:effectLst/>
              <a:latin typeface="Bradley Hand ITC" panose="03070402050302030203" pitchFamily="66"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2900" dirty="0">
                <a:effectLst/>
                <a:latin typeface="Arial" panose="020B0604020202020204" pitchFamily="34" charset="0"/>
                <a:ea typeface="Calibri" panose="020F0502020204030204" pitchFamily="34" charset="0"/>
                <a:cs typeface="Arial" panose="020B0604020202020204" pitchFamily="34" charset="0"/>
              </a:rPr>
              <a:t>Muziek</a:t>
            </a:r>
          </a:p>
          <a:p>
            <a:pPr marL="0" indent="0">
              <a:lnSpc>
                <a:spcPct val="107000"/>
              </a:lnSpc>
              <a:spcAft>
                <a:spcPts val="800"/>
              </a:spcAft>
              <a:buNone/>
            </a:pPr>
            <a:r>
              <a:rPr lang="nl-NL" sz="2900" dirty="0">
                <a:effectLst/>
                <a:latin typeface="Arial" panose="020B0604020202020204" pitchFamily="34" charset="0"/>
                <a:ea typeface="Calibri" panose="020F0502020204030204" pitchFamily="34" charset="0"/>
                <a:cs typeface="Arial" panose="020B0604020202020204" pitchFamily="34" charset="0"/>
              </a:rPr>
              <a:t>Er wordt eigenlijk altijd muziek gedraaid tijdens een uitvaart. De familie weet vaak wel wat voor muziek iemand mooi vond. Alles mag, van hardrock tot hip-hop, klassieke muziek of popmuziek. Soms zijn er ook mensen die zelf zingen of een instrument bespelen. </a:t>
            </a:r>
          </a:p>
          <a:p>
            <a:endParaRPr lang="nl-NL" dirty="0"/>
          </a:p>
        </p:txBody>
      </p:sp>
      <p:pic>
        <p:nvPicPr>
          <p:cNvPr id="8" name="Afbeelding 7" descr="Afbeelding met diagram&#10;&#10;Automatisch gegenereerde beschrijving">
            <a:extLst>
              <a:ext uri="{FF2B5EF4-FFF2-40B4-BE49-F238E27FC236}">
                <a16:creationId xmlns:a16="http://schemas.microsoft.com/office/drawing/2014/main" id="{8425D7FB-73F6-8D25-5DC4-BF1212830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0022" y="1133475"/>
            <a:ext cx="4143375" cy="2295525"/>
          </a:xfrm>
          <a:prstGeom prst="rect">
            <a:avLst/>
          </a:prstGeom>
        </p:spPr>
      </p:pic>
      <p:pic>
        <p:nvPicPr>
          <p:cNvPr id="10" name="Afbeelding 9" descr="Afbeelding met diagram&#10;&#10;Automatisch gegenereerde beschrijving">
            <a:extLst>
              <a:ext uri="{FF2B5EF4-FFF2-40B4-BE49-F238E27FC236}">
                <a16:creationId xmlns:a16="http://schemas.microsoft.com/office/drawing/2014/main" id="{9ADFB97C-FE90-47B6-260F-AC1C4CE8A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435" y="3871008"/>
            <a:ext cx="3305175" cy="1819275"/>
          </a:xfrm>
          <a:prstGeom prst="rect">
            <a:avLst/>
          </a:prstGeom>
        </p:spPr>
      </p:pic>
      <p:sp>
        <p:nvSpPr>
          <p:cNvPr id="5" name="Tijdelijke aanduiding voor voettekst 4">
            <a:extLst>
              <a:ext uri="{FF2B5EF4-FFF2-40B4-BE49-F238E27FC236}">
                <a16:creationId xmlns:a16="http://schemas.microsoft.com/office/drawing/2014/main" id="{AA5BC870-672E-62B7-6B3F-B62EED97821C}"/>
              </a:ext>
            </a:extLst>
          </p:cNvPr>
          <p:cNvSpPr>
            <a:spLocks noGrp="1"/>
          </p:cNvSpPr>
          <p:nvPr>
            <p:ph type="ftr" sz="quarter" idx="11"/>
          </p:nvPr>
        </p:nvSpPr>
        <p:spPr/>
        <p:txBody>
          <a:bodyPr/>
          <a:lstStyle/>
          <a:p>
            <a:r>
              <a:rPr lang="en-US" sz="1000"/>
              <a:t>www.jongeneel-uitvaartdiensten.nl</a:t>
            </a:r>
          </a:p>
        </p:txBody>
      </p:sp>
    </p:spTree>
    <p:extLst>
      <p:ext uri="{BB962C8B-B14F-4D97-AF65-F5344CB8AC3E}">
        <p14:creationId xmlns:p14="http://schemas.microsoft.com/office/powerpoint/2010/main" val="1370389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6" name="Freeform: Shape 7185">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8" name="Freeform: Shape 7187">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7190" name="Rectangle 718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54A778C-D56D-58D0-280D-50B00A88D0DB}"/>
              </a:ext>
            </a:extLst>
          </p:cNvPr>
          <p:cNvSpPr>
            <a:spLocks noGrp="1"/>
          </p:cNvSpPr>
          <p:nvPr>
            <p:ph type="title"/>
          </p:nvPr>
        </p:nvSpPr>
        <p:spPr>
          <a:xfrm>
            <a:off x="838201" y="367075"/>
            <a:ext cx="5120561" cy="997657"/>
          </a:xfrm>
        </p:spPr>
        <p:txBody>
          <a:bodyPr vert="horz" lIns="91440" tIns="45720" rIns="91440" bIns="45720" rtlCol="0" anchor="ctr">
            <a:normAutofit/>
          </a:bodyPr>
          <a:lstStyle/>
          <a:p>
            <a:r>
              <a:rPr lang="en-US" kern="1200" dirty="0">
                <a:solidFill>
                  <a:schemeClr val="tx1"/>
                </a:solidFill>
                <a:latin typeface="Arial" panose="020B0604020202020204" pitchFamily="34" charset="0"/>
                <a:cs typeface="Arial" panose="020B0604020202020204" pitchFamily="34" charset="0"/>
              </a:rPr>
              <a:t>Vervoer</a:t>
            </a:r>
          </a:p>
        </p:txBody>
      </p:sp>
      <p:sp>
        <p:nvSpPr>
          <p:cNvPr id="4" name="Tijdelijke aanduiding voor tekst 3">
            <a:extLst>
              <a:ext uri="{FF2B5EF4-FFF2-40B4-BE49-F238E27FC236}">
                <a16:creationId xmlns:a16="http://schemas.microsoft.com/office/drawing/2014/main" id="{576EB83B-1668-74C5-8679-98FC5FC409B7}"/>
              </a:ext>
            </a:extLst>
          </p:cNvPr>
          <p:cNvSpPr>
            <a:spLocks noGrp="1"/>
          </p:cNvSpPr>
          <p:nvPr>
            <p:ph type="body" sz="half" idx="2"/>
          </p:nvPr>
        </p:nvSpPr>
        <p:spPr>
          <a:xfrm>
            <a:off x="838201" y="1825625"/>
            <a:ext cx="5092194" cy="4351338"/>
          </a:xfrm>
        </p:spPr>
        <p:txBody>
          <a:bodyPr vert="horz" lIns="91440" tIns="45720" rIns="91440" bIns="45720" rtlCol="0">
            <a:normAutofit/>
          </a:bodyPr>
          <a:lstStyle/>
          <a:p>
            <a:pPr>
              <a:spcAft>
                <a:spcPts val="800"/>
              </a:spcAft>
            </a:pPr>
            <a:r>
              <a:rPr lang="en-US" sz="1400" dirty="0">
                <a:effectLst/>
                <a:latin typeface="Arial" panose="020B0604020202020204" pitchFamily="34" charset="0"/>
                <a:cs typeface="Arial" panose="020B0604020202020204" pitchFamily="34" charset="0"/>
              </a:rPr>
              <a:t>Wat is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rouwauto</a:t>
            </a:r>
            <a:r>
              <a:rPr lang="en-US" sz="1400" dirty="0">
                <a:effectLst/>
                <a:latin typeface="Arial" panose="020B0604020202020204" pitchFamily="34" charset="0"/>
                <a:cs typeface="Arial" panose="020B0604020202020204" pitchFamily="34" charset="0"/>
              </a:rPr>
              <a:t>? </a:t>
            </a:r>
          </a:p>
          <a:p>
            <a:pPr>
              <a:spcAft>
                <a:spcPts val="800"/>
              </a:spcAft>
            </a:pP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rouwauto</a:t>
            </a:r>
            <a:r>
              <a:rPr lang="en-US" sz="1400" dirty="0">
                <a:effectLst/>
                <a:latin typeface="Arial" panose="020B0604020202020204" pitchFamily="34" charset="0"/>
                <a:cs typeface="Arial" panose="020B0604020202020204" pitchFamily="34" charset="0"/>
              </a:rPr>
              <a:t> is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speciale</a:t>
            </a:r>
            <a:r>
              <a:rPr lang="en-US" sz="1400" dirty="0">
                <a:effectLst/>
                <a:latin typeface="Arial" panose="020B0604020202020204" pitchFamily="34" charset="0"/>
                <a:cs typeface="Arial" panose="020B0604020202020204" pitchFamily="34" charset="0"/>
              </a:rPr>
              <a:t> auto </a:t>
            </a:r>
            <a:r>
              <a:rPr lang="en-US" sz="1400" dirty="0" err="1">
                <a:effectLst/>
                <a:latin typeface="Arial" panose="020B0604020202020204" pitchFamily="34" charset="0"/>
                <a:cs typeface="Arial" panose="020B0604020202020204" pitchFamily="34" charset="0"/>
              </a:rPr>
              <a:t>waarin</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kist</a:t>
            </a:r>
            <a:r>
              <a:rPr lang="en-US" sz="1400" dirty="0">
                <a:effectLst/>
                <a:latin typeface="Arial" panose="020B0604020202020204" pitchFamily="34" charset="0"/>
                <a:cs typeface="Arial" panose="020B0604020202020204" pitchFamily="34" charset="0"/>
              </a:rPr>
              <a:t> met de </a:t>
            </a:r>
            <a:r>
              <a:rPr lang="en-US" sz="1400" dirty="0" err="1">
                <a:effectLst/>
                <a:latin typeface="Arial" panose="020B0604020202020204" pitchFamily="34" charset="0"/>
                <a:cs typeface="Arial" panose="020B0604020202020204" pitchFamily="34" charset="0"/>
              </a:rPr>
              <a:t>overledene</a:t>
            </a:r>
            <a:r>
              <a:rPr lang="en-US" sz="1400" dirty="0">
                <a:effectLst/>
                <a:latin typeface="Arial" panose="020B0604020202020204" pitchFamily="34" charset="0"/>
                <a:cs typeface="Arial" panose="020B0604020202020204" pitchFamily="34" charset="0"/>
              </a:rPr>
              <a:t> past. </a:t>
            </a:r>
            <a:r>
              <a:rPr lang="en-US" sz="1400" dirty="0" err="1">
                <a:effectLst/>
                <a:latin typeface="Arial" panose="020B0604020202020204" pitchFamily="34" charset="0"/>
                <a:cs typeface="Arial" panose="020B0604020202020204" pitchFamily="34" charset="0"/>
              </a:rPr>
              <a:t>Hierin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wordt</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kist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vervoerd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naar</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plaats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waar</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uitvaart</a:t>
            </a:r>
            <a:r>
              <a:rPr lang="en-US" sz="1400" dirty="0">
                <a:effectLst/>
                <a:latin typeface="Arial" panose="020B0604020202020204" pitchFamily="34" charset="0"/>
                <a:cs typeface="Arial" panose="020B0604020202020204" pitchFamily="34" charset="0"/>
              </a:rPr>
              <a:t> is, de </a:t>
            </a:r>
            <a:r>
              <a:rPr lang="en-US" sz="1400" dirty="0" err="1">
                <a:effectLst/>
                <a:latin typeface="Arial" panose="020B0604020202020204" pitchFamily="34" charset="0"/>
                <a:cs typeface="Arial" panose="020B0604020202020204" pitchFamily="34" charset="0"/>
              </a:rPr>
              <a:t>begraafplaats</a:t>
            </a:r>
            <a:r>
              <a:rPr lang="en-US" sz="1400" dirty="0">
                <a:effectLst/>
                <a:latin typeface="Arial" panose="020B0604020202020204" pitchFamily="34" charset="0"/>
                <a:cs typeface="Arial" panose="020B0604020202020204" pitchFamily="34" charset="0"/>
              </a:rPr>
              <a:t> of het crematorium. </a:t>
            </a:r>
            <a:r>
              <a:rPr lang="en-US" sz="1400" dirty="0" err="1">
                <a:effectLst/>
                <a:latin typeface="Arial" panose="020B0604020202020204" pitchFamily="34" charset="0"/>
                <a:cs typeface="Arial" panose="020B0604020202020204" pitchFamily="34" charset="0"/>
              </a:rPr>
              <a:t>Zo’n</a:t>
            </a:r>
            <a:r>
              <a:rPr lang="en-US" sz="1400" dirty="0">
                <a:effectLst/>
                <a:latin typeface="Arial" panose="020B0604020202020204" pitchFamily="34" charset="0"/>
                <a:cs typeface="Arial" panose="020B0604020202020204" pitchFamily="34" charset="0"/>
              </a:rPr>
              <a:t> auto is extra lang </a:t>
            </a:r>
            <a:r>
              <a:rPr lang="en-US" sz="1400" dirty="0" err="1">
                <a:effectLst/>
                <a:latin typeface="Arial" panose="020B0604020202020204" pitchFamily="34" charset="0"/>
                <a:cs typeface="Arial" panose="020B0604020202020204" pitchFamily="34" charset="0"/>
              </a:rPr>
              <a:t>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heeft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vlaggetjes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aan</a:t>
            </a:r>
            <a:r>
              <a:rPr lang="en-US" sz="1400" dirty="0">
                <a:effectLst/>
                <a:latin typeface="Arial" panose="020B0604020202020204" pitchFamily="34" charset="0"/>
                <a:cs typeface="Arial" panose="020B0604020202020204" pitchFamily="34" charset="0"/>
              </a:rPr>
              <a:t> de </a:t>
            </a:r>
            <a:r>
              <a:rPr lang="en-US" sz="1400" dirty="0" err="1">
                <a:effectLst/>
                <a:latin typeface="Arial" panose="020B0604020202020204" pitchFamily="34" charset="0"/>
                <a:cs typeface="Arial" panose="020B0604020202020204" pitchFamily="34" charset="0"/>
              </a:rPr>
              <a:t>zijkant</a:t>
            </a:r>
            <a:r>
              <a:rPr lang="en-US" sz="1400" dirty="0">
                <a:effectLst/>
                <a:latin typeface="Arial" panose="020B0604020202020204" pitchFamily="34" charset="0"/>
                <a:cs typeface="Arial" panose="020B0604020202020204" pitchFamily="34" charset="0"/>
              </a:rPr>
              <a:t>. Zo </a:t>
            </a:r>
            <a:r>
              <a:rPr lang="en-US" sz="1400" dirty="0" err="1">
                <a:effectLst/>
                <a:latin typeface="Arial" panose="020B0604020202020204" pitchFamily="34" charset="0"/>
                <a:cs typeface="Arial" panose="020B0604020202020204" pitchFamily="34" charset="0"/>
              </a:rPr>
              <a:t>kan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iedereen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zien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dat</a:t>
            </a:r>
            <a:r>
              <a:rPr lang="en-US" sz="1400" dirty="0">
                <a:effectLst/>
                <a:latin typeface="Arial" panose="020B0604020202020204" pitchFamily="34" charset="0"/>
                <a:cs typeface="Arial" panose="020B0604020202020204" pitchFamily="34" charset="0"/>
              </a:rPr>
              <a:t> het </a:t>
            </a:r>
            <a:r>
              <a:rPr lang="en-US" sz="1400" dirty="0" err="1">
                <a:effectLst/>
                <a:latin typeface="Arial" panose="020B0604020202020204" pitchFamily="34" charset="0"/>
                <a:cs typeface="Arial" panose="020B0604020202020204" pitchFamily="34" charset="0"/>
              </a:rPr>
              <a:t>een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rouwauto</a:t>
            </a:r>
            <a:r>
              <a:rPr lang="en-US" sz="1400" dirty="0">
                <a:effectLst/>
                <a:latin typeface="Arial" panose="020B0604020202020204" pitchFamily="34" charset="0"/>
                <a:cs typeface="Arial" panose="020B0604020202020204" pitchFamily="34" charset="0"/>
              </a:rPr>
              <a:t> is. Vaak laten </a:t>
            </a:r>
            <a:r>
              <a:rPr lang="en-US" sz="1400" dirty="0" err="1">
                <a:effectLst/>
                <a:latin typeface="Arial" panose="020B0604020202020204" pitchFamily="34" charset="0"/>
                <a:cs typeface="Arial" panose="020B0604020202020204" pitchFamily="34" charset="0"/>
              </a:rPr>
              <a:t>mensen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deze</a:t>
            </a:r>
            <a:r>
              <a:rPr lang="en-US" sz="1400" dirty="0">
                <a:effectLst/>
                <a:latin typeface="Arial" panose="020B0604020202020204" pitchFamily="34" charset="0"/>
                <a:cs typeface="Arial" panose="020B0604020202020204" pitchFamily="34" charset="0"/>
              </a:rPr>
              <a:t> auto’s </a:t>
            </a:r>
            <a:r>
              <a:rPr lang="en-US" sz="1400" dirty="0" err="1">
                <a:effectLst/>
                <a:latin typeface="Arial" panose="020B0604020202020204" pitchFamily="34" charset="0"/>
                <a:cs typeface="Arial" panose="020B0604020202020204" pitchFamily="34" charset="0"/>
              </a:rPr>
              <a:t>ook</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voor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gaan</a:t>
            </a:r>
            <a:r>
              <a:rPr lang="en-US" sz="1400" dirty="0">
                <a:effectLst/>
                <a:latin typeface="Arial" panose="020B0604020202020204" pitchFamily="34" charset="0"/>
                <a:cs typeface="Arial" panose="020B0604020202020204" pitchFamily="34" charset="0"/>
              </a:rPr>
              <a:t> in het </a:t>
            </a:r>
            <a:r>
              <a:rPr lang="en-US" sz="1400" dirty="0" err="1">
                <a:effectLst/>
                <a:latin typeface="Arial" panose="020B0604020202020204" pitchFamily="34" charset="0"/>
                <a:cs typeface="Arial" panose="020B0604020202020204" pitchFamily="34" charset="0"/>
              </a:rPr>
              <a:t>verkeer</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uit</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beleefdheid</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Nabestaanden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kunnen</a:t>
            </a:r>
            <a:r>
              <a:rPr lang="en-US" sz="1400" dirty="0">
                <a:effectLst/>
                <a:latin typeface="Arial" panose="020B0604020202020204" pitchFamily="34" charset="0"/>
                <a:cs typeface="Arial" panose="020B0604020202020204" pitchFamily="34" charset="0"/>
              </a:rPr>
              <a:t> met </a:t>
            </a:r>
            <a:r>
              <a:rPr lang="en-US" sz="1400" dirty="0" err="1">
                <a:effectLst/>
                <a:latin typeface="Arial" panose="020B0604020202020204" pitchFamily="34" charset="0"/>
                <a:cs typeface="Arial" panose="020B0604020202020204" pitchFamily="34" charset="0"/>
              </a:rPr>
              <a:t>hun</a:t>
            </a:r>
            <a:r>
              <a:rPr lang="en-US" sz="1400" dirty="0">
                <a:effectLst/>
                <a:latin typeface="Arial" panose="020B0604020202020204" pitchFamily="34" charset="0"/>
                <a:cs typeface="Arial" panose="020B0604020202020204" pitchFamily="34" charset="0"/>
              </a:rPr>
              <a:t> eigen auto achter de </a:t>
            </a:r>
            <a:r>
              <a:rPr lang="en-US" sz="1400" dirty="0" err="1">
                <a:effectLst/>
                <a:latin typeface="Arial" panose="020B0604020202020204" pitchFamily="34" charset="0"/>
                <a:cs typeface="Arial" panose="020B0604020202020204" pitchFamily="34" charset="0"/>
              </a:rPr>
              <a:t>rouwauto</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aanrijden</a:t>
            </a:r>
            <a:r>
              <a:rPr lang="en-US" sz="1400" dirty="0">
                <a:effectLst/>
                <a:latin typeface="Arial" panose="020B0604020202020204" pitchFamily="34" charset="0"/>
                <a:cs typeface="Arial" panose="020B0604020202020204" pitchFamily="34" charset="0"/>
              </a:rPr>
              <a:t>, maar er </a:t>
            </a:r>
            <a:r>
              <a:rPr lang="en-US" sz="1400" dirty="0" err="1">
                <a:effectLst/>
                <a:latin typeface="Arial" panose="020B0604020202020204" pitchFamily="34" charset="0"/>
                <a:cs typeface="Arial" panose="020B0604020202020204" pitchFamily="34" charset="0"/>
              </a:rPr>
              <a:t>zijn</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ook</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speciale</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volgauto’s</a:t>
            </a:r>
            <a:r>
              <a:rPr lang="en-US" sz="1400" dirty="0">
                <a:effectLst/>
                <a:latin typeface="Arial" panose="020B0604020202020204" pitchFamily="34" charset="0"/>
                <a:cs typeface="Arial" panose="020B0604020202020204" pitchFamily="34" charset="0"/>
              </a:rPr>
              <a:t>. </a:t>
            </a:r>
          </a:p>
          <a:p>
            <a:r>
              <a:rPr lang="en-US" sz="1400" dirty="0" err="1">
                <a:latin typeface="Arial" panose="020B0604020202020204" pitchFamily="34" charset="0"/>
                <a:cs typeface="Arial" panose="020B0604020202020204" pitchFamily="34" charset="0"/>
              </a:rPr>
              <a:t>Vraag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weet</a:t>
            </a:r>
            <a:r>
              <a:rPr lang="en-US" sz="1400" dirty="0">
                <a:latin typeface="Arial" panose="020B0604020202020204" pitchFamily="34" charset="0"/>
                <a:cs typeface="Arial" panose="020B0604020202020204" pitchFamily="34" charset="0"/>
              </a:rPr>
              <a:t> je </a:t>
            </a:r>
            <a:r>
              <a:rPr lang="en-US" sz="1400" dirty="0" err="1">
                <a:latin typeface="Arial" panose="020B0604020202020204" pitchFamily="34" charset="0"/>
                <a:cs typeface="Arial" panose="020B0604020202020204" pitchFamily="34" charset="0"/>
              </a:rPr>
              <a:t>voorbeelden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voor</a:t>
            </a:r>
            <a:r>
              <a:rPr lang="en-US" sz="1400" dirty="0">
                <a:latin typeface="Arial" panose="020B0604020202020204" pitchFamily="34" charset="0"/>
                <a:cs typeface="Arial" panose="020B0604020202020204" pitchFamily="34" charset="0"/>
              </a:rPr>
              <a:t> het </a:t>
            </a:r>
            <a:r>
              <a:rPr lang="en-US" sz="1400" dirty="0" err="1">
                <a:latin typeface="Arial" panose="020B0604020202020204" pitchFamily="34" charset="0"/>
                <a:cs typeface="Arial" panose="020B0604020202020204" pitchFamily="34" charset="0"/>
              </a:rPr>
              <a:t>vervoeren</a:t>
            </a:r>
            <a:r>
              <a:rPr lang="en-US" sz="1400" dirty="0">
                <a:latin typeface="Arial" panose="020B0604020202020204" pitchFamily="34" charset="0"/>
                <a:cs typeface="Arial" panose="020B0604020202020204" pitchFamily="34" charset="0"/>
              </a:rPr>
              <a:t> van </a:t>
            </a:r>
            <a:r>
              <a:rPr lang="en-US" sz="1400" dirty="0" err="1">
                <a:latin typeface="Arial" panose="020B0604020202020204" pitchFamily="34" charset="0"/>
                <a:cs typeface="Arial" panose="020B0604020202020204" pitchFamily="34" charset="0"/>
              </a:rPr>
              <a:t>een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overledene</a:t>
            </a:r>
            <a:r>
              <a:rPr lang="en-US" sz="1400" dirty="0">
                <a:latin typeface="Arial" panose="020B0604020202020204" pitchFamily="34" charset="0"/>
                <a:cs typeface="Arial" panose="020B0604020202020204" pitchFamily="34" charset="0"/>
              </a:rPr>
              <a:t>?</a:t>
            </a:r>
          </a:p>
        </p:txBody>
      </p:sp>
      <p:sp>
        <p:nvSpPr>
          <p:cNvPr id="7192" name="Oval 719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Tijdelijke aanduiding voor afbeelding 5" descr="Afbeelding met tekst, buitenshuis, transport, busje&#10;&#10;Automatisch gegenereerde beschrijving">
            <a:extLst>
              <a:ext uri="{FF2B5EF4-FFF2-40B4-BE49-F238E27FC236}">
                <a16:creationId xmlns:a16="http://schemas.microsoft.com/office/drawing/2014/main" id="{493E116B-916B-04BF-812D-0AB2CF6D170F}"/>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8714" b="1885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7194" name="Arc 719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170" name="Picture 2" descr="Afbeeldingsresultaten voor plaatje staatsievervoer">
            <a:extLst>
              <a:ext uri="{FF2B5EF4-FFF2-40B4-BE49-F238E27FC236}">
                <a16:creationId xmlns:a16="http://schemas.microsoft.com/office/drawing/2014/main" id="{0F626626-B330-C972-9D27-23D88FE2D1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57" r="5470" b="-2"/>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voettekst 2">
            <a:extLst>
              <a:ext uri="{FF2B5EF4-FFF2-40B4-BE49-F238E27FC236}">
                <a16:creationId xmlns:a16="http://schemas.microsoft.com/office/drawing/2014/main" id="{8F2995E7-E9FE-8FA4-3327-33CF971CE23B}"/>
              </a:ext>
            </a:extLst>
          </p:cNvPr>
          <p:cNvSpPr>
            <a:spLocks noGrp="1"/>
          </p:cNvSpPr>
          <p:nvPr>
            <p:ph type="ftr" sz="quarter" idx="11"/>
          </p:nvPr>
        </p:nvSpPr>
        <p:spPr/>
        <p:txBody>
          <a:bodyPr/>
          <a:lstStyle/>
          <a:p>
            <a:r>
              <a:rPr lang="en-US" sz="1000"/>
              <a:t>www.jongeneel-uitvaartdiensten.nl</a:t>
            </a:r>
          </a:p>
        </p:txBody>
      </p:sp>
    </p:spTree>
    <p:extLst>
      <p:ext uri="{BB962C8B-B14F-4D97-AF65-F5344CB8AC3E}">
        <p14:creationId xmlns:p14="http://schemas.microsoft.com/office/powerpoint/2010/main" val="3588793696"/>
      </p:ext>
    </p:extLst>
  </p:cSld>
  <p:clrMapOvr>
    <a:masterClrMapping/>
  </p:clrMapOvr>
</p:sld>
</file>

<file path=ppt/theme/theme1.xml><?xml version="1.0" encoding="utf-8"?>
<a:theme xmlns:a="http://schemas.openxmlformats.org/drawingml/2006/main" name="ShapesVTI">
  <a:themeElements>
    <a:clrScheme name="AnalogousFromRegularSeedRightStep">
      <a:dk1>
        <a:srgbClr val="000000"/>
      </a:dk1>
      <a:lt1>
        <a:srgbClr val="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3087</Words>
  <Application>Microsoft Office PowerPoint</Application>
  <PresentationFormat>Breedbeeld</PresentationFormat>
  <Paragraphs>113</Paragraphs>
  <Slides>22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Avenir Next LT Pro</vt:lpstr>
      <vt:lpstr>Bradley Hand ITC</vt:lpstr>
      <vt:lpstr>Calibri</vt:lpstr>
      <vt:lpstr>Tw Cen MT</vt:lpstr>
      <vt:lpstr>ShapesVTI</vt:lpstr>
      <vt:lpstr>Als iemand dood gaat……..</vt:lpstr>
      <vt:lpstr>Dood, en dan?</vt:lpstr>
      <vt:lpstr>Hoe ging het vroeger?</vt:lpstr>
      <vt:lpstr>Checklist</vt:lpstr>
      <vt:lpstr>Uitvaartverzorger</vt:lpstr>
      <vt:lpstr>Uitvaartkist</vt:lpstr>
      <vt:lpstr>PowerPoint-presentatie</vt:lpstr>
      <vt:lpstr>  Wat nog meer?</vt:lpstr>
      <vt:lpstr>Vervoer</vt:lpstr>
      <vt:lpstr>PowerPoint-presentatie</vt:lpstr>
      <vt:lpstr>Afscheid</vt:lpstr>
      <vt:lpstr>Afscheid</vt:lpstr>
      <vt:lpstr>Wat is het verschil tussen een begrafenis en een crematie?  </vt:lpstr>
      <vt:lpstr>Een begrafenis is dus het begraven van de kist in de grond van de begraafplaats.  </vt:lpstr>
      <vt:lpstr>PowerPoint-presentatie</vt:lpstr>
      <vt:lpstr>Koffietafel</vt:lpstr>
      <vt:lpstr>Wat gebeurt er na een crematie</vt:lpstr>
      <vt:lpstr>Uitstrooien of urnenmuur</vt:lpstr>
      <vt:lpstr>Heb je nog vragen, tips of tops?</vt:lpstr>
      <vt:lpstr>Links van youtube filmpjes en lesmateriaal </vt:lpstr>
      <vt:lpstr>Kleurplaten</vt:lpstr>
      <vt:lpstr>Woorden die je misschien zult horen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 iemand dood gaat……..</dc:title>
  <dc:creator>loezette jongeneel</dc:creator>
  <cp:lastModifiedBy>loezette jongeneel</cp:lastModifiedBy>
  <cp:revision>2</cp:revision>
  <dcterms:created xsi:type="dcterms:W3CDTF">2023-04-07T15:13:04Z</dcterms:created>
  <dcterms:modified xsi:type="dcterms:W3CDTF">2023-04-09T19:26:24Z</dcterms:modified>
</cp:coreProperties>
</file>